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5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3" r:id="rId4"/>
    <p:sldMasterId id="2147483688" r:id="rId5"/>
    <p:sldMasterId id="2147483693" r:id="rId6"/>
    <p:sldMasterId id="2147483697" r:id="rId7"/>
    <p:sldMasterId id="2147483706" r:id="rId8"/>
    <p:sldMasterId id="2147483712" r:id="rId9"/>
    <p:sldMasterId id="2147483718" r:id="rId10"/>
  </p:sldMasterIdLst>
  <p:notesMasterIdLst>
    <p:notesMasterId r:id="rId29"/>
  </p:notesMasterIdLst>
  <p:handoutMasterIdLst>
    <p:handoutMasterId r:id="rId30"/>
  </p:handoutMasterIdLst>
  <p:sldIdLst>
    <p:sldId id="421" r:id="rId11"/>
    <p:sldId id="439" r:id="rId12"/>
    <p:sldId id="429" r:id="rId13"/>
    <p:sldId id="434" r:id="rId14"/>
    <p:sldId id="436" r:id="rId15"/>
    <p:sldId id="437" r:id="rId16"/>
    <p:sldId id="450" r:id="rId17"/>
    <p:sldId id="442" r:id="rId18"/>
    <p:sldId id="422" r:id="rId19"/>
    <p:sldId id="444" r:id="rId20"/>
    <p:sldId id="445" r:id="rId21"/>
    <p:sldId id="446" r:id="rId22"/>
    <p:sldId id="447" r:id="rId23"/>
    <p:sldId id="448" r:id="rId24"/>
    <p:sldId id="449" r:id="rId25"/>
    <p:sldId id="438" r:id="rId26"/>
    <p:sldId id="451" r:id="rId27"/>
    <p:sldId id="400" r:id="rId28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BD459F8-AF6D-41B8-AC0B-8C369BB9AD37}">
          <p14:sldIdLst>
            <p14:sldId id="421"/>
          </p14:sldIdLst>
        </p14:section>
        <p14:section name="Campaign Hypothesis" id="{4D4E0DE0-8DD0-48FE-AAC9-C0F14F654D03}">
          <p14:sldIdLst>
            <p14:sldId id="439"/>
          </p14:sldIdLst>
        </p14:section>
        <p14:section name="Campaign Generation" id="{527900AB-C700-43EC-BCEF-97EC13FDF423}">
          <p14:sldIdLst>
            <p14:sldId id="429"/>
            <p14:sldId id="434"/>
          </p14:sldIdLst>
        </p14:section>
        <p14:section name="Element A: Page" id="{D9440D8C-FE03-4B9C-984E-A26568806CC5}">
          <p14:sldIdLst>
            <p14:sldId id="436"/>
            <p14:sldId id="437"/>
            <p14:sldId id="450"/>
            <p14:sldId id="442"/>
          </p14:sldIdLst>
        </p14:section>
        <p14:section name="Metrics" id="{CC3763DD-D09B-4341-8249-54D3F8AD90F9}">
          <p14:sldIdLst>
            <p14:sldId id="422"/>
            <p14:sldId id="444"/>
            <p14:sldId id="445"/>
            <p14:sldId id="446"/>
            <p14:sldId id="447"/>
            <p14:sldId id="448"/>
            <p14:sldId id="449"/>
          </p14:sldIdLst>
        </p14:section>
        <p14:section name="Campaign Settings" id="{2B72F863-AF4B-4624-9C56-D9F485B1DD78}">
          <p14:sldIdLst>
            <p14:sldId id="438"/>
            <p14:sldId id="451"/>
          </p14:sldIdLst>
        </p14:section>
        <p14:section name="Additional Info" id="{23DA1A08-4C9B-4CCB-87C2-CC707BFA533C}">
          <p14:sldIdLst>
            <p14:sldId id="40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hris Taylor" initials="CT" lastIdx="7" clrIdx="0"/>
  <p:cmAuthor id="1" name="Marco Giglio" initials="MG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E9C"/>
    <a:srgbClr val="FF0000"/>
    <a:srgbClr val="A0E1FE"/>
    <a:srgbClr val="A5FDA1"/>
    <a:srgbClr val="A50021"/>
    <a:srgbClr val="A41014"/>
    <a:srgbClr val="E0E0E0"/>
    <a:srgbClr val="F0F0F0"/>
    <a:srgbClr val="00990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57215" autoAdjust="0"/>
  </p:normalViewPr>
  <p:slideViewPr>
    <p:cSldViewPr snapToGrid="0" snapToObjects="1">
      <p:cViewPr varScale="1">
        <p:scale>
          <a:sx n="118" d="100"/>
          <a:sy n="118" d="100"/>
        </p:scale>
        <p:origin x="25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2796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GB" dirty="0">
              <a:latin typeface="Calibri" pitchFamily="34" charset="0"/>
            </a:endParaRP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endParaRPr lang="en-GB" dirty="0">
              <a:latin typeface="Calibri" pitchFamily="34" charset="0"/>
            </a:endParaRPr>
          </a:p>
        </p:txBody>
      </p:sp>
      <p:sp>
        <p:nvSpPr>
          <p:cNvPr id="512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/>
            </a:lvl1pPr>
          </a:lstStyle>
          <a:p>
            <a:pPr>
              <a:defRPr/>
            </a:pPr>
            <a:endParaRPr lang="en-GB" dirty="0">
              <a:latin typeface="Calibri" pitchFamily="34" charset="0"/>
            </a:endParaRPr>
          </a:p>
        </p:txBody>
      </p:sp>
      <p:sp>
        <p:nvSpPr>
          <p:cNvPr id="512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/>
            </a:lvl1pPr>
          </a:lstStyle>
          <a:p>
            <a:pPr>
              <a:defRPr/>
            </a:pPr>
            <a:fld id="{4EEA2F01-4DFA-46E3-954C-C320E863C9C1}" type="slidenum">
              <a:rPr lang="en-GB">
                <a:latin typeface="Calibri" pitchFamily="34" charset="0"/>
              </a:rPr>
              <a:pPr>
                <a:defRPr/>
              </a:pPr>
              <a:t>‹#›</a:t>
            </a:fld>
            <a:endParaRPr lang="en-GB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3995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 smtClean="0"/>
              <a:t>Click to edit Master text styles</a:t>
            </a:r>
          </a:p>
          <a:p>
            <a:pPr lvl="1"/>
            <a:r>
              <a:rPr lang="en-GB" noProof="0" dirty="0" smtClean="0"/>
              <a:t>Second level</a:t>
            </a:r>
          </a:p>
          <a:p>
            <a:pPr lvl="2"/>
            <a:r>
              <a:rPr lang="en-GB" noProof="0" dirty="0" smtClean="0"/>
              <a:t>Third level</a:t>
            </a:r>
          </a:p>
          <a:p>
            <a:pPr lvl="3"/>
            <a:r>
              <a:rPr lang="en-GB" noProof="0" dirty="0" smtClean="0"/>
              <a:t>Fourth level</a:t>
            </a:r>
          </a:p>
          <a:p>
            <a:pPr lvl="4"/>
            <a:r>
              <a:rPr lang="en-GB" noProof="0" dirty="0" smtClean="0"/>
              <a:t>Fifth level</a:t>
            </a:r>
          </a:p>
        </p:txBody>
      </p:sp>
      <p:sp>
        <p:nvSpPr>
          <p:cNvPr id="522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22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Calibri" pitchFamily="34" charset="0"/>
              </a:defRPr>
            </a:lvl1pPr>
          </a:lstStyle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01137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9257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2862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6033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74343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98610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727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>
                <a:solidFill>
                  <a:srgbClr val="000000"/>
                </a:solidFill>
              </a:rPr>
              <a:pPr>
                <a:defRPr/>
              </a:pPr>
              <a:t>16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2390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>
                <a:solidFill>
                  <a:srgbClr val="000000"/>
                </a:solidFill>
              </a:rPr>
              <a:pPr>
                <a:defRPr/>
              </a:pPr>
              <a:t>17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6364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 txBox="1">
            <a:spLocks noGrp="1" noChangeArrowheads="1"/>
          </p:cNvSpPr>
          <p:nvPr/>
        </p:nvSpPr>
        <p:spPr bwMode="auto">
          <a:xfrm>
            <a:off x="3884120" y="8685413"/>
            <a:ext cx="2972280" cy="457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/>
            <a:fld id="{5DBB3100-0556-4492-8FFF-465F5E57F2F0}" type="slidenum">
              <a:rPr lang="en-GB" sz="1200" b="0">
                <a:solidFill>
                  <a:prstClr val="black"/>
                </a:solidFill>
                <a:latin typeface="Calibri" pitchFamily="34" charset="0"/>
              </a:rPr>
              <a:pPr algn="r" eaLnBrk="1" hangingPunct="1"/>
              <a:t>18</a:t>
            </a:fld>
            <a:endParaRPr lang="en-GB" sz="1200" b="0" dirty="0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smtClean="0"/>
          </a:p>
        </p:txBody>
      </p:sp>
    </p:spTree>
    <p:extLst>
      <p:ext uri="{BB962C8B-B14F-4D97-AF65-F5344CB8AC3E}">
        <p14:creationId xmlns:p14="http://schemas.microsoft.com/office/powerpoint/2010/main" val="4059660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2096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>
                <a:solidFill>
                  <a:srgbClr val="000000"/>
                </a:solidFill>
              </a:rPr>
              <a:pPr>
                <a:defRPr/>
              </a:pPr>
              <a:t>4</a:t>
            </a:fld>
            <a:endParaRPr lang="en-GB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8668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8561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187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6433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23548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1082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E6C43A5-40EC-4371-A78D-6471AB2473D4}" type="slidenum">
              <a:rPr lang="en-GB" smtClean="0"/>
              <a:pPr>
                <a:defRPr/>
              </a:pPr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3228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ing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711200" y="2423160"/>
            <a:ext cx="7620000" cy="1509712"/>
          </a:xfrm>
          <a:prstGeom prst="rect">
            <a:avLst/>
          </a:prstGeom>
        </p:spPr>
        <p:txBody>
          <a:bodyPr anchor="t">
            <a:noAutofit/>
          </a:bodyPr>
          <a:lstStyle>
            <a:lvl1pPr marL="73152" indent="0" algn="l">
              <a:buNone/>
              <a:defRPr sz="3600">
                <a:solidFill>
                  <a:srgbClr val="FFFFFF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557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Font typeface="Arial" pitchFamily="34" charset="0"/>
              <a:buChar char="•"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D4627-8FAE-4C39-98B0-FACAB8C2E289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14297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248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028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73173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Font typeface="Arial" pitchFamily="34" charset="0"/>
              <a:buChar char="•"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D4627-8FAE-4C39-98B0-FACAB8C2E289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637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4411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3088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334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tr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3" y="303215"/>
            <a:ext cx="11377263" cy="54292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ru-RU" dirty="0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383367" y="1000128"/>
            <a:ext cx="2544283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 baseline="0">
                <a:solidFill>
                  <a:srgbClr val="C00000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Primary Metric</a:t>
            </a:r>
            <a:endParaRPr lang="en-US" dirty="0" smtClean="0"/>
          </a:p>
          <a:p>
            <a:pPr lvl="0"/>
            <a:r>
              <a:rPr lang="en-GB" dirty="0" smtClean="0"/>
              <a:t>Value</a:t>
            </a:r>
          </a:p>
          <a:p>
            <a:pPr lvl="0"/>
            <a:endParaRPr lang="en-GB" dirty="0" smtClean="0"/>
          </a:p>
          <a:p>
            <a:pPr lvl="0"/>
            <a:r>
              <a:rPr lang="en-GB" dirty="0" smtClean="0"/>
              <a:t>Secondary Metric A</a:t>
            </a:r>
          </a:p>
          <a:p>
            <a:pPr lvl="0"/>
            <a:r>
              <a:rPr lang="en-GB" dirty="0" smtClean="0"/>
              <a:t>Attribute</a:t>
            </a:r>
          </a:p>
          <a:p>
            <a:pPr lvl="1"/>
            <a:endParaRPr lang="ru-RU" dirty="0"/>
          </a:p>
        </p:txBody>
      </p:sp>
      <p:sp>
        <p:nvSpPr>
          <p:cNvPr id="5" name="Content Placeholder 4"/>
          <p:cNvSpPr>
            <a:spLocks noGrp="1" noChangeArrowheads="1"/>
          </p:cNvSpPr>
          <p:nvPr>
            <p:ph idx="10" hasCustomPrompt="1"/>
          </p:nvPr>
        </p:nvSpPr>
        <p:spPr bwMode="auto">
          <a:xfrm>
            <a:off x="2927648" y="1007233"/>
            <a:ext cx="7824869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Description</a:t>
            </a:r>
          </a:p>
          <a:p>
            <a:pPr lvl="1"/>
            <a:endParaRPr lang="ru-RU" dirty="0"/>
          </a:p>
        </p:txBody>
      </p:sp>
      <p:sp>
        <p:nvSpPr>
          <p:cNvPr id="8" name="Content Placeholder 7"/>
          <p:cNvSpPr>
            <a:spLocks noGrp="1" noChangeArrowheads="1"/>
          </p:cNvSpPr>
          <p:nvPr>
            <p:ph idx="11" hasCustomPrompt="1"/>
          </p:nvPr>
        </p:nvSpPr>
        <p:spPr bwMode="auto">
          <a:xfrm>
            <a:off x="10752518" y="1007233"/>
            <a:ext cx="1056117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 smtClean="0"/>
              <a:t>Step</a:t>
            </a:r>
          </a:p>
          <a:p>
            <a:pPr lvl="1"/>
            <a:endParaRPr lang="ru-RU" dirty="0"/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5776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Font typeface="Arial" pitchFamily="34" charset="0"/>
              <a:buChar char="•"/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33414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8081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6390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2964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86120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tr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3" y="303215"/>
            <a:ext cx="11377263" cy="54292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ru-RU" dirty="0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383367" y="1000128"/>
            <a:ext cx="2544283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 baseline="0">
                <a:solidFill>
                  <a:srgbClr val="C00000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Primary Metric</a:t>
            </a:r>
            <a:endParaRPr lang="en-US" dirty="0" smtClean="0"/>
          </a:p>
          <a:p>
            <a:pPr lvl="0"/>
            <a:r>
              <a:rPr lang="en-GB" dirty="0" smtClean="0"/>
              <a:t>Value</a:t>
            </a:r>
          </a:p>
          <a:p>
            <a:pPr lvl="0"/>
            <a:endParaRPr lang="en-GB" dirty="0" smtClean="0"/>
          </a:p>
          <a:p>
            <a:pPr lvl="0"/>
            <a:r>
              <a:rPr lang="en-GB" dirty="0" smtClean="0"/>
              <a:t>Secondary Metric A</a:t>
            </a:r>
          </a:p>
          <a:p>
            <a:pPr lvl="0"/>
            <a:r>
              <a:rPr lang="en-GB" dirty="0" smtClean="0"/>
              <a:t>Attribute</a:t>
            </a:r>
          </a:p>
          <a:p>
            <a:pPr lvl="1"/>
            <a:endParaRPr lang="ru-RU" dirty="0"/>
          </a:p>
        </p:txBody>
      </p:sp>
      <p:sp>
        <p:nvSpPr>
          <p:cNvPr id="5" name="Content Placeholder 4"/>
          <p:cNvSpPr>
            <a:spLocks noGrp="1" noChangeArrowheads="1"/>
          </p:cNvSpPr>
          <p:nvPr>
            <p:ph idx="10" hasCustomPrompt="1"/>
          </p:nvPr>
        </p:nvSpPr>
        <p:spPr bwMode="auto">
          <a:xfrm>
            <a:off x="2927648" y="1007233"/>
            <a:ext cx="7824869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Description</a:t>
            </a:r>
          </a:p>
          <a:p>
            <a:pPr lvl="1"/>
            <a:endParaRPr lang="ru-RU" dirty="0"/>
          </a:p>
        </p:txBody>
      </p:sp>
      <p:sp>
        <p:nvSpPr>
          <p:cNvPr id="8" name="Content Placeholder 7"/>
          <p:cNvSpPr>
            <a:spLocks noGrp="1" noChangeArrowheads="1"/>
          </p:cNvSpPr>
          <p:nvPr>
            <p:ph idx="11" hasCustomPrompt="1"/>
          </p:nvPr>
        </p:nvSpPr>
        <p:spPr bwMode="auto">
          <a:xfrm>
            <a:off x="10752518" y="1007233"/>
            <a:ext cx="1056117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 smtClean="0"/>
              <a:t>Step</a:t>
            </a:r>
          </a:p>
          <a:p>
            <a:pPr lvl="1"/>
            <a:endParaRPr lang="ru-RU" dirty="0"/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8820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Font typeface="Arial" pitchFamily="34" charset="0"/>
              <a:buChar char="•"/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921692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0891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594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29735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tric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3" y="303215"/>
            <a:ext cx="11377263" cy="54292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ru-RU" dirty="0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 hasCustomPrompt="1"/>
          </p:nvPr>
        </p:nvSpPr>
        <p:spPr bwMode="auto">
          <a:xfrm>
            <a:off x="383367" y="1000128"/>
            <a:ext cx="2544283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 baseline="0">
                <a:solidFill>
                  <a:srgbClr val="C00000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Primary Metric</a:t>
            </a:r>
            <a:endParaRPr lang="en-US" dirty="0" smtClean="0"/>
          </a:p>
          <a:p>
            <a:pPr lvl="0"/>
            <a:r>
              <a:rPr lang="en-GB" dirty="0" smtClean="0"/>
              <a:t>Value</a:t>
            </a:r>
          </a:p>
          <a:p>
            <a:pPr lvl="0"/>
            <a:endParaRPr lang="en-GB" dirty="0" smtClean="0"/>
          </a:p>
          <a:p>
            <a:pPr lvl="0"/>
            <a:r>
              <a:rPr lang="en-GB" dirty="0" smtClean="0"/>
              <a:t>Secondary Metric A</a:t>
            </a:r>
          </a:p>
          <a:p>
            <a:pPr lvl="0"/>
            <a:r>
              <a:rPr lang="en-GB" dirty="0" smtClean="0"/>
              <a:t>Attribute</a:t>
            </a:r>
          </a:p>
          <a:p>
            <a:pPr lvl="1"/>
            <a:endParaRPr lang="ru-RU" dirty="0"/>
          </a:p>
        </p:txBody>
      </p:sp>
      <p:sp>
        <p:nvSpPr>
          <p:cNvPr id="5" name="Content Placeholder 4"/>
          <p:cNvSpPr>
            <a:spLocks noGrp="1" noChangeArrowheads="1"/>
          </p:cNvSpPr>
          <p:nvPr>
            <p:ph idx="10" hasCustomPrompt="1"/>
          </p:nvPr>
        </p:nvSpPr>
        <p:spPr bwMode="auto">
          <a:xfrm>
            <a:off x="2927648" y="1007233"/>
            <a:ext cx="7824869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</a:lstStyle>
          <a:p>
            <a:pPr lvl="0"/>
            <a:r>
              <a:rPr lang="en-GB" dirty="0" smtClean="0"/>
              <a:t>Description</a:t>
            </a:r>
          </a:p>
          <a:p>
            <a:pPr lvl="1"/>
            <a:endParaRPr lang="ru-RU" dirty="0"/>
          </a:p>
        </p:txBody>
      </p:sp>
      <p:sp>
        <p:nvSpPr>
          <p:cNvPr id="8" name="Content Placeholder 7"/>
          <p:cNvSpPr>
            <a:spLocks noGrp="1" noChangeArrowheads="1"/>
          </p:cNvSpPr>
          <p:nvPr>
            <p:ph idx="11" hasCustomPrompt="1"/>
          </p:nvPr>
        </p:nvSpPr>
        <p:spPr bwMode="auto">
          <a:xfrm>
            <a:off x="10752518" y="1007233"/>
            <a:ext cx="1056117" cy="548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400"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 smtClean="0"/>
              <a:t>Step</a:t>
            </a:r>
          </a:p>
          <a:p>
            <a:pPr lvl="1"/>
            <a:endParaRPr lang="ru-RU" dirty="0"/>
          </a:p>
        </p:txBody>
      </p:sp>
      <p:sp>
        <p:nvSpPr>
          <p:cNvPr id="9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5519936" y="6500293"/>
            <a:ext cx="1152128" cy="36385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C39D3-DD4A-44C3-9C73-9400617D577D}" type="slidenum">
              <a:rPr lang="en-GB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GB" dirty="0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08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Font typeface="Arial" pitchFamily="34" charset="0"/>
              <a:buChar char="•"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42385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itchFamily="34" charset="0"/>
                <a:cs typeface="Calibr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1" y="1600206"/>
            <a:ext cx="5384800" cy="45259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800">
                <a:latin typeface="Calibri" pitchFamily="34" charset="0"/>
                <a:cs typeface="Calibri" pitchFamily="34" charset="0"/>
              </a:defRPr>
            </a:lvl1pPr>
            <a:lvl2pPr>
              <a:defRPr sz="2400">
                <a:latin typeface="Calibri" pitchFamily="34" charset="0"/>
                <a:cs typeface="Calibri" pitchFamily="34" charset="0"/>
              </a:defRPr>
            </a:lvl2pPr>
            <a:lvl3pPr>
              <a:defRPr sz="2000">
                <a:latin typeface="Calibri" pitchFamily="34" charset="0"/>
                <a:cs typeface="Calibri" pitchFamily="34" charset="0"/>
              </a:defRPr>
            </a:lvl3pPr>
            <a:lvl4pPr>
              <a:defRPr sz="1800">
                <a:latin typeface="Calibri" pitchFamily="34" charset="0"/>
                <a:cs typeface="Calibri" pitchFamily="34" charset="0"/>
              </a:defRPr>
            </a:lvl4pPr>
            <a:lvl5pPr>
              <a:defRPr sz="1800">
                <a:latin typeface="Calibri" pitchFamily="34" charset="0"/>
                <a:cs typeface="Calibri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28137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5361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47790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latin typeface="Calibri" pitchFamily="34" charset="0"/>
              </a:defRPr>
            </a:lvl2pPr>
            <a:lvl3pPr>
              <a:defRPr>
                <a:latin typeface="Calibri" pitchFamily="34" charset="0"/>
              </a:defRPr>
            </a:lvl3pPr>
            <a:lvl4pPr>
              <a:defRPr>
                <a:latin typeface="Calibri" pitchFamily="34" charset="0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42011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523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66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emf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image" Target="../media/image4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/>
          <a:srcRect l="-136" t="-278" b="-222"/>
          <a:stretch/>
        </p:blipFill>
        <p:spPr>
          <a:xfrm>
            <a:off x="-19352" y="-19050"/>
            <a:ext cx="12211352" cy="6898821"/>
          </a:xfrm>
          <a:prstGeom prst="rect">
            <a:avLst/>
          </a:prstGeom>
        </p:spPr>
      </p:pic>
      <p:pic>
        <p:nvPicPr>
          <p:cNvPr id="4" name="Picture 3" descr="Maxymiser_Logo_(tagline)W_RGB_PPT2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5168" y="342900"/>
            <a:ext cx="5403465" cy="100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084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+mn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Wingdings" pitchFamily="2" charset="2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Char char="•"/>
        <a:defRPr sz="16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8371" y="303220"/>
            <a:ext cx="109728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ru-RU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8371" y="1000125"/>
            <a:ext cx="10972800" cy="506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92670" y="8159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029" name="Group 10"/>
          <p:cNvGrpSpPr>
            <a:grpSpLocks/>
          </p:cNvGrpSpPr>
          <p:nvPr userDrawn="1"/>
        </p:nvGrpSpPr>
        <p:grpSpPr bwMode="auto">
          <a:xfrm>
            <a:off x="0" y="6403982"/>
            <a:ext cx="12192000" cy="454025"/>
            <a:chOff x="0" y="4034"/>
            <a:chExt cx="5760" cy="286"/>
          </a:xfrm>
        </p:grpSpPr>
        <p:sp>
          <p:nvSpPr>
            <p:cNvPr id="1035" name="Rectangle 4"/>
            <p:cNvSpPr>
              <a:spLocks noChangeArrowheads="1"/>
            </p:cNvSpPr>
            <p:nvPr/>
          </p:nvSpPr>
          <p:spPr bwMode="auto">
            <a:xfrm>
              <a:off x="0" y="4034"/>
              <a:ext cx="5760" cy="286"/>
            </a:xfrm>
            <a:prstGeom prst="rect">
              <a:avLst/>
            </a:prstGeom>
            <a:gradFill rotWithShape="1">
              <a:gsLst>
                <a:gs pos="0">
                  <a:srgbClr val="ECECEC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endParaRPr lang="en-GB" sz="3600" b="0">
                <a:solidFill>
                  <a:srgbClr val="A5002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031" name="Picture 12" descr="Maxymiser_logo_simple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932" y="4098"/>
              <a:ext cx="741" cy="1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815034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Calibri" pitchFamily="34" charset="0"/>
          <a:ea typeface="+mj-ea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 sz="1600">
          <a:solidFill>
            <a:schemeClr val="tx1"/>
          </a:solidFill>
          <a:latin typeface="Calibri" pitchFamily="34" charset="0"/>
          <a:cs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Calibri" pitchFamily="34" charset="0"/>
          <a:cs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Calibri" pitchFamily="34" charset="0"/>
          <a:cs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ptbknd_white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952750" y="1430693"/>
            <a:ext cx="9239250" cy="5427307"/>
          </a:xfrm>
          <a:prstGeom prst="rect">
            <a:avLst/>
          </a:prstGeom>
        </p:spPr>
      </p:pic>
      <p:pic>
        <p:nvPicPr>
          <p:cNvPr id="2050" name="Picture 8" descr="Maxymiser_logo_simple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65670" y="307751"/>
            <a:ext cx="3382431" cy="606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4137" name="Line 9"/>
          <p:cNvSpPr>
            <a:spLocks noChangeShapeType="1"/>
          </p:cNvSpPr>
          <p:nvPr/>
        </p:nvSpPr>
        <p:spPr bwMode="auto">
          <a:xfrm>
            <a:off x="592670" y="31400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>
              <a:latin typeface="Calibri" pitchFamily="34" charset="0"/>
            </a:endParaRPr>
          </a:p>
        </p:txBody>
      </p:sp>
      <p:sp>
        <p:nvSpPr>
          <p:cNvPr id="2052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599020" y="2515983"/>
            <a:ext cx="10972800" cy="447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Template</a:t>
            </a:r>
            <a:endParaRPr lang="ru-RU" dirty="0" smtClean="0"/>
          </a:p>
        </p:txBody>
      </p:sp>
      <p:sp>
        <p:nvSpPr>
          <p:cNvPr id="2053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2670" y="3316495"/>
            <a:ext cx="10960100" cy="601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Author: Name, Title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3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Calibri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200">
          <a:solidFill>
            <a:srgbClr val="A50021"/>
          </a:solidFill>
          <a:latin typeface="Franklin Gothic Medium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Wingdings" pitchFamily="2" charset="2"/>
        <a:defRPr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Char char="•"/>
        <a:defRPr sz="16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8371" y="303220"/>
            <a:ext cx="109728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ru-RU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8371" y="1000125"/>
            <a:ext cx="10972800" cy="506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92670" y="8159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35" name="Rectangle 4"/>
          <p:cNvSpPr>
            <a:spLocks noChangeArrowheads="1"/>
          </p:cNvSpPr>
          <p:nvPr/>
        </p:nvSpPr>
        <p:spPr bwMode="auto">
          <a:xfrm>
            <a:off x="0" y="6403982"/>
            <a:ext cx="12192000" cy="454025"/>
          </a:xfrm>
          <a:prstGeom prst="rect">
            <a:avLst/>
          </a:prstGeom>
          <a:gradFill rotWithShape="1">
            <a:gsLst>
              <a:gs pos="0">
                <a:srgbClr val="ECECEC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>
              <a:defRPr/>
            </a:pPr>
            <a:endParaRPr lang="en-GB" sz="3600" b="0">
              <a:solidFill>
                <a:srgbClr val="A50021"/>
              </a:solid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8" name="Picture 12" descr="Maxymiser_logo_simple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439400" y="6505582"/>
            <a:ext cx="1568450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40393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Calibri" pitchFamily="34" charset="0"/>
          <a:ea typeface="+mj-ea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 sz="1600">
          <a:solidFill>
            <a:schemeClr val="tx1"/>
          </a:solidFill>
          <a:latin typeface="Calibri" pitchFamily="34" charset="0"/>
          <a:cs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Calibri" pitchFamily="34" charset="0"/>
          <a:cs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Calibri" pitchFamily="34" charset="0"/>
          <a:cs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8371" y="303220"/>
            <a:ext cx="109728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ru-RU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8371" y="1000125"/>
            <a:ext cx="10972800" cy="506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92670" y="8159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029" name="Group 10"/>
          <p:cNvGrpSpPr>
            <a:grpSpLocks/>
          </p:cNvGrpSpPr>
          <p:nvPr/>
        </p:nvGrpSpPr>
        <p:grpSpPr bwMode="auto">
          <a:xfrm>
            <a:off x="0" y="6403982"/>
            <a:ext cx="12192000" cy="454025"/>
            <a:chOff x="0" y="4034"/>
            <a:chExt cx="5760" cy="286"/>
          </a:xfrm>
        </p:grpSpPr>
        <p:sp>
          <p:nvSpPr>
            <p:cNvPr id="1035" name="Rectangle 4"/>
            <p:cNvSpPr>
              <a:spLocks noChangeArrowheads="1"/>
            </p:cNvSpPr>
            <p:nvPr/>
          </p:nvSpPr>
          <p:spPr bwMode="auto">
            <a:xfrm>
              <a:off x="0" y="4034"/>
              <a:ext cx="5760" cy="286"/>
            </a:xfrm>
            <a:prstGeom prst="rect">
              <a:avLst/>
            </a:prstGeom>
            <a:gradFill rotWithShape="1">
              <a:gsLst>
                <a:gs pos="0">
                  <a:srgbClr val="ECECEC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endParaRPr lang="en-GB" sz="3600" b="0">
                <a:solidFill>
                  <a:srgbClr val="A5002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031" name="Picture 12" descr="Maxymiser_logo_simple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4726" y="4098"/>
              <a:ext cx="914" cy="1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205855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Calibri" pitchFamily="34" charset="0"/>
          <a:ea typeface="+mj-ea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 sz="1600">
          <a:solidFill>
            <a:schemeClr val="tx1"/>
          </a:solidFill>
          <a:latin typeface="Calibri" pitchFamily="34" charset="0"/>
          <a:cs typeface="Calibr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Calibri" pitchFamily="34" charset="0"/>
          <a:cs typeface="Calibri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Calibri" pitchFamily="34" charset="0"/>
          <a:cs typeface="Calibri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8367" y="303214"/>
            <a:ext cx="109728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ru-RU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8367" y="1000125"/>
            <a:ext cx="10972800" cy="506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92667" y="8159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029" name="Group 10"/>
          <p:cNvGrpSpPr>
            <a:grpSpLocks/>
          </p:cNvGrpSpPr>
          <p:nvPr/>
        </p:nvGrpSpPr>
        <p:grpSpPr bwMode="auto">
          <a:xfrm>
            <a:off x="0" y="6403976"/>
            <a:ext cx="12192000" cy="454025"/>
            <a:chOff x="0" y="4034"/>
            <a:chExt cx="5760" cy="286"/>
          </a:xfrm>
        </p:grpSpPr>
        <p:sp>
          <p:nvSpPr>
            <p:cNvPr id="1035" name="Rectangle 4"/>
            <p:cNvSpPr>
              <a:spLocks noChangeArrowheads="1"/>
            </p:cNvSpPr>
            <p:nvPr/>
          </p:nvSpPr>
          <p:spPr bwMode="auto">
            <a:xfrm>
              <a:off x="0" y="4034"/>
              <a:ext cx="5760" cy="286"/>
            </a:xfrm>
            <a:prstGeom prst="rect">
              <a:avLst/>
            </a:prstGeom>
            <a:gradFill rotWithShape="1">
              <a:gsLst>
                <a:gs pos="0">
                  <a:srgbClr val="ECECEC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endParaRPr lang="en-GB" sz="3600" b="0">
                <a:solidFill>
                  <a:srgbClr val="A5002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031" name="Picture 12" descr="Maxymiser_logo_simple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4726" y="4098"/>
              <a:ext cx="914" cy="1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314459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Calibri" pitchFamily="34" charset="0"/>
          <a:ea typeface="+mj-ea"/>
          <a:cs typeface="Calibri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 sz="1600">
          <a:solidFill>
            <a:schemeClr val="tx1"/>
          </a:solidFill>
          <a:latin typeface="Calibri" pitchFamily="34" charset="0"/>
          <a:cs typeface="Calibri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Calibri" pitchFamily="34" charset="0"/>
          <a:cs typeface="Calibri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Calibri" pitchFamily="34" charset="0"/>
          <a:cs typeface="Calibri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8367" y="303214"/>
            <a:ext cx="10972800" cy="542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ru-RU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8367" y="1000125"/>
            <a:ext cx="10972800" cy="5068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592667" y="815975"/>
            <a:ext cx="10979151" cy="0"/>
          </a:xfrm>
          <a:prstGeom prst="line">
            <a:avLst/>
          </a:prstGeom>
          <a:noFill/>
          <a:ln w="15875">
            <a:solidFill>
              <a:srgbClr val="A41014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en-US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grpSp>
        <p:nvGrpSpPr>
          <p:cNvPr id="1029" name="Group 10"/>
          <p:cNvGrpSpPr>
            <a:grpSpLocks/>
          </p:cNvGrpSpPr>
          <p:nvPr/>
        </p:nvGrpSpPr>
        <p:grpSpPr bwMode="auto">
          <a:xfrm>
            <a:off x="0" y="6403976"/>
            <a:ext cx="12192000" cy="454025"/>
            <a:chOff x="0" y="4034"/>
            <a:chExt cx="5760" cy="286"/>
          </a:xfrm>
        </p:grpSpPr>
        <p:sp>
          <p:nvSpPr>
            <p:cNvPr id="1035" name="Rectangle 4"/>
            <p:cNvSpPr>
              <a:spLocks noChangeArrowheads="1"/>
            </p:cNvSpPr>
            <p:nvPr/>
          </p:nvSpPr>
          <p:spPr bwMode="auto">
            <a:xfrm>
              <a:off x="0" y="4034"/>
              <a:ext cx="5760" cy="286"/>
            </a:xfrm>
            <a:prstGeom prst="rect">
              <a:avLst/>
            </a:prstGeom>
            <a:gradFill rotWithShape="1">
              <a:gsLst>
                <a:gs pos="0">
                  <a:srgbClr val="ECECEC"/>
                </a:gs>
                <a:gs pos="100000">
                  <a:schemeClr val="bg1"/>
                </a:gs>
              </a:gsLst>
              <a:lin ang="540000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endParaRPr lang="en-GB" sz="3600" b="0" dirty="0">
                <a:solidFill>
                  <a:srgbClr val="A5002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pic>
          <p:nvPicPr>
            <p:cNvPr id="1031" name="Picture 12" descr="Maxymiser_logo_simple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4726" y="4098"/>
              <a:ext cx="914" cy="15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461364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Calibri" pitchFamily="34" charset="0"/>
          <a:ea typeface="+mj-ea"/>
          <a:cs typeface="Calibri" pitchFamily="34" charset="0"/>
        </a:defRPr>
      </a:lvl1pPr>
      <a:lvl2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800">
          <a:solidFill>
            <a:srgbClr val="A50021"/>
          </a:solidFill>
          <a:latin typeface="Franklin Gothic Medium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285750" indent="-28575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>
          <a:solidFill>
            <a:schemeClr val="tx1"/>
          </a:solidFill>
          <a:latin typeface="Calibri" pitchFamily="34" charset="0"/>
          <a:ea typeface="+mn-ea"/>
          <a:cs typeface="Calibri" pitchFamily="34" charset="0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pitchFamily="34" charset="0"/>
        <a:buChar char="•"/>
        <a:defRPr sz="1600">
          <a:solidFill>
            <a:schemeClr val="tx1"/>
          </a:solidFill>
          <a:latin typeface="Calibri" pitchFamily="34" charset="0"/>
          <a:cs typeface="Calibri" pitchFamily="34" charset="0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400">
          <a:solidFill>
            <a:schemeClr val="tx1"/>
          </a:solidFill>
          <a:latin typeface="Calibri" pitchFamily="34" charset="0"/>
          <a:cs typeface="Calibri" pitchFamily="34" charset="0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1200">
          <a:solidFill>
            <a:schemeClr val="tx1"/>
          </a:solidFill>
          <a:latin typeface="Calibri" pitchFamily="34" charset="0"/>
          <a:cs typeface="Calibri" pitchFamily="34" charset="0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A50021"/>
        </a:buClr>
        <a:buFont typeface="Arial" charset="0"/>
        <a:buChar char="◦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game.com/en/deposit/entercash?registration=1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staging.igame.com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game.com/*/deposit/pugglepay" TargetMode="External"/><Relationship Id="rId3" Type="http://schemas.openxmlformats.org/officeDocument/2006/relationships/hyperlink" Target="https://www.igame.com/*/deposit/finalize?*orderstatus=OK" TargetMode="External"/><Relationship Id="rId7" Type="http://schemas.openxmlformats.org/officeDocument/2006/relationships/hyperlink" Target="https://www.igame.com/*/deposit/paysafecard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www.igame.com/*/deposit/sktirll" TargetMode="External"/><Relationship Id="rId5" Type="http://schemas.openxmlformats.org/officeDocument/2006/relationships/hyperlink" Target="https://www.igame.com/*/deposit/neteller" TargetMode="External"/><Relationship Id="rId4" Type="http://schemas.openxmlformats.org/officeDocument/2006/relationships/hyperlink" Target="https://www.igame.com/*/deposit/creditcard" TargetMode="External"/><Relationship Id="rId9" Type="http://schemas.openxmlformats.org/officeDocument/2006/relationships/hyperlink" Target="https://www.igame.com/*/deposit/siru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www.igame.com/*/signup/?*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8.png"/><Relationship Id="rId4" Type="http://schemas.openxmlformats.org/officeDocument/2006/relationships/hyperlink" Target="https://www.igame.com/*/signup/?*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8.png"/><Relationship Id="rId4" Type="http://schemas.openxmlformats.org/officeDocument/2006/relationships/hyperlink" Target="https://www.igame.com/*/signup/?*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1.emf"/><Relationship Id="rId4" Type="http://schemas.openxmlformats.org/officeDocument/2006/relationships/package" Target="../embeddings/Microsoft_Excel_Worksheet1.xls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game.com/*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game.com/en/signup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hyperlink" Target="http://www.igame.com/sv/signup/?promocode=*" TargetMode="External"/><Relationship Id="rId4" Type="http://schemas.openxmlformats.org/officeDocument/2006/relationships/hyperlink" Target="https://www.igame.com/sv/signup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igame.com/en/signup/" TargetMode="External"/><Relationship Id="rId4" Type="http://schemas.openxmlformats.org/officeDocument/2006/relationships/hyperlink" Target="https://www.igame.com/sv/signup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game.com/sv/signup/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www.igame.com/sv/signup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1499" y="2232660"/>
            <a:ext cx="7326327" cy="2245944"/>
          </a:xfrm>
        </p:spPr>
        <p:txBody>
          <a:bodyPr/>
          <a:lstStyle/>
          <a:p>
            <a:r>
              <a:rPr lang="en-GB" dirty="0" smtClean="0"/>
              <a:t>MaxTEST Specification</a:t>
            </a:r>
          </a:p>
          <a:p>
            <a:r>
              <a:rPr lang="en-GB" sz="2800" dirty="0" err="1" smtClean="0"/>
              <a:t>iGame</a:t>
            </a:r>
            <a:endParaRPr lang="en-GB" sz="2800" dirty="0" smtClean="0"/>
          </a:p>
          <a:p>
            <a:r>
              <a:rPr lang="en-GB" sz="2800" dirty="0" smtClean="0"/>
              <a:t>T12b 3 Step </a:t>
            </a:r>
            <a:r>
              <a:rPr lang="en-GB" sz="2800" dirty="0" err="1" smtClean="0"/>
              <a:t>Reg</a:t>
            </a:r>
            <a:r>
              <a:rPr lang="en-GB" sz="2800" dirty="0" smtClean="0"/>
              <a:t> (England Norway Finland)</a:t>
            </a:r>
          </a:p>
          <a:p>
            <a:r>
              <a:rPr lang="en-GB" sz="2400" kern="1200" dirty="0" smtClean="0">
                <a:solidFill>
                  <a:schemeClr val="bg1"/>
                </a:solidFill>
                <a:latin typeface="Calibri" pitchFamily="34" charset="0"/>
              </a:rPr>
              <a:t>April 2015</a:t>
            </a:r>
            <a:endParaRPr lang="en-GB" sz="4000" dirty="0" smtClean="0">
              <a:solidFill>
                <a:schemeClr val="bg1"/>
              </a:solidFill>
            </a:endParaRPr>
          </a:p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6459" y="350227"/>
            <a:ext cx="3370543" cy="97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41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20700" y="354686"/>
            <a:ext cx="8347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Registration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10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87376" y="979346"/>
            <a:ext cx="8347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A user successfully registers an account.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URL: 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  <a:hlinkClick r:id="rId3"/>
              </a:rPr>
              <a:t>https://www.igame.com/*?registration=1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	</a:t>
            </a:r>
            <a:r>
              <a:rPr lang="en-US" sz="105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20023" r="20863" b="25210"/>
          <a:stretch/>
        </p:blipFill>
        <p:spPr>
          <a:xfrm>
            <a:off x="2958554" y="1973401"/>
            <a:ext cx="6366967" cy="405119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1323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b="23329"/>
          <a:stretch/>
        </p:blipFill>
        <p:spPr>
          <a:xfrm>
            <a:off x="2128970" y="1733650"/>
            <a:ext cx="5649743" cy="364755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30226" y="341856"/>
            <a:ext cx="8347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First Deposit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11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225" y="910548"/>
            <a:ext cx="10995025" cy="533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A user makes a first deposit. Please see next slide for attributes and URLs.	</a:t>
            </a: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40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NOTE: 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We can only test Bank and Credit Card deposits using the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iGame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staging environment. Other payment methods will have to be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QAed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by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iGame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to ensure the action is tracking for all payment </a:t>
            </a:r>
            <a:r>
              <a:rPr lang="en-US" sz="1400" b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methods. </a:t>
            </a:r>
            <a:r>
              <a:rPr lang="en-GB" sz="1400" b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Please use Staging Environment - </a:t>
            </a:r>
            <a:r>
              <a:rPr lang="en-GB" sz="1400" b="0" dirty="0" smtClean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4"/>
              </a:rPr>
              <a:t>https</a:t>
            </a:r>
            <a:r>
              <a:rPr lang="en-GB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4"/>
              </a:rPr>
              <a:t>://staging.igame.com/</a:t>
            </a:r>
            <a:r>
              <a:rPr lang="en-GB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 </a:t>
            </a:r>
            <a:endParaRPr lang="en-US" sz="105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8509000" y="1196405"/>
            <a:ext cx="1720850" cy="1143000"/>
          </a:xfrm>
          <a:prstGeom prst="roundRect">
            <a:avLst>
              <a:gd name="adj" fmla="val 7408"/>
            </a:avLst>
          </a:prstGeom>
          <a:gradFill>
            <a:gsLst>
              <a:gs pos="0">
                <a:srgbClr val="800000"/>
              </a:gs>
              <a:gs pos="49000">
                <a:srgbClr val="A41014"/>
              </a:gs>
              <a:gs pos="100000">
                <a:srgbClr val="FF0000"/>
              </a:gs>
            </a:gsLst>
          </a:gra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0" dirty="0">
                <a:solidFill>
                  <a:srgbClr val="FFFFFF"/>
                </a:solidFill>
                <a:cs typeface="Calibri" pitchFamily="34" charset="0"/>
              </a:rPr>
              <a:t>The value of the deposit can be taken from the page before from the amount field.</a:t>
            </a:r>
          </a:p>
        </p:txBody>
      </p:sp>
      <p:cxnSp>
        <p:nvCxnSpPr>
          <p:cNvPr id="5" name="Straight Arrow Connector 4"/>
          <p:cNvCxnSpPr>
            <a:stCxn id="2" idx="1"/>
          </p:cNvCxnSpPr>
          <p:nvPr/>
        </p:nvCxnSpPr>
        <p:spPr>
          <a:xfrm flipH="1">
            <a:off x="6589614" y="1767906"/>
            <a:ext cx="1919386" cy="85171"/>
          </a:xfrm>
          <a:prstGeom prst="straightConnector1">
            <a:avLst/>
          </a:prstGeom>
          <a:ln w="9525" cap="flat">
            <a:solidFill>
              <a:srgbClr val="A4101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3690194" y="2664003"/>
            <a:ext cx="1202267" cy="169333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mtClean="0">
              <a:solidFill>
                <a:srgbClr val="FFFFFF"/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41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39751" y="326994"/>
            <a:ext cx="8347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First Deposit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12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751" y="1045846"/>
            <a:ext cx="11052174" cy="44396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Attributes and URLs</a:t>
            </a: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Bank	     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  <a:hlinkClick r:id="rId3"/>
              </a:rPr>
              <a:t>https://www.igame.com/*/deposit/finalize?*orderstatus=OK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		</a:t>
            </a:r>
          </a:p>
          <a:p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Credit Card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4"/>
              </a:rPr>
              <a:t>https://www.igame.com/*/deposit/creditcard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  </a:t>
            </a:r>
          </a:p>
          <a:p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NETELLER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5"/>
              </a:rPr>
              <a:t>https://www.igame.com/*/deposit/neteller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r>
              <a:rPr lang="en-US" sz="1400" b="0" i="1" dirty="0" err="1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Skrill</a:t>
            </a:r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6"/>
              </a:rPr>
              <a:t>https://www.igame.com/*/deposit/skrill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	 </a:t>
            </a:r>
          </a:p>
          <a:p>
            <a:r>
              <a:rPr lang="en-US" sz="1400" b="0" i="1" dirty="0" err="1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Paysafecard</a:t>
            </a:r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7"/>
              </a:rPr>
              <a:t>https://www.igame.com/*/deposit/paysafecard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r>
              <a:rPr lang="en-US" sz="1400" b="0" i="1" dirty="0" err="1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PugglePay</a:t>
            </a:r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8"/>
              </a:rPr>
              <a:t>https://www.igame.com/*/deposit/pugglepay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r>
              <a:rPr lang="en-US" sz="1400" b="0" i="1" dirty="0" err="1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Siru</a:t>
            </a:r>
            <a:r>
              <a:rPr lang="en-US" sz="1400" b="0" i="1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Mobile	     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  <a:hlinkClick r:id="rId9"/>
              </a:rPr>
              <a:t>https://www.igame.com/*/deposit/siru</a:t>
            </a:r>
            <a:r>
              <a:rPr lang="en-US" sz="1400" b="0" dirty="0">
                <a:solidFill>
                  <a:srgbClr val="800000"/>
                </a:solidFill>
                <a:latin typeface="Calibri" pitchFamily="34" charset="0"/>
                <a:cs typeface="Calibri" pitchFamily="34" charset="0"/>
              </a:rPr>
              <a:t> </a:t>
            </a:r>
          </a:p>
          <a:p>
            <a:endParaRPr lang="en-US" sz="1400" b="0" i="1" dirty="0">
              <a:solidFill>
                <a:srgbClr val="8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i="1" dirty="0">
              <a:solidFill>
                <a:srgbClr val="8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600" dirty="0">
              <a:solidFill>
                <a:srgbClr val="A41014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Deposit Identifier</a:t>
            </a:r>
          </a:p>
          <a:p>
            <a:r>
              <a:rPr lang="en-US" sz="1400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URL of the page does not change for all deposit methods when a deposit has been made. Below is the text on the page which can be used to identify a deposit has been made:</a:t>
            </a:r>
          </a:p>
          <a:p>
            <a:endParaRPr lang="en-US" sz="1400" b="0" i="1" dirty="0">
              <a:solidFill>
                <a:srgbClr val="800000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40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EN:	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Your deposit is being processed.</a:t>
            </a:r>
            <a:endParaRPr lang="en-US" sz="16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sz="140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FI:	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Talletustasi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käsitellään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.</a:t>
            </a:r>
          </a:p>
          <a:p>
            <a:r>
              <a:rPr lang="en-US" sz="140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NO:	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Ditt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innskuddet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blir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</a:t>
            </a:r>
            <a:r>
              <a:rPr lang="en-US" sz="1400" b="0" dirty="0" err="1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behandlet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.</a:t>
            </a:r>
          </a:p>
          <a:p>
            <a:endParaRPr lang="en-US" sz="105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68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3795" t="9976" r="27913" b="19909"/>
          <a:stretch/>
        </p:blipFill>
        <p:spPr>
          <a:xfrm>
            <a:off x="6368325" y="2318086"/>
            <a:ext cx="4165924" cy="2686144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8597" t="6428" r="29478" b="47716"/>
          <a:stretch/>
        </p:blipFill>
        <p:spPr>
          <a:xfrm>
            <a:off x="1984279" y="2343773"/>
            <a:ext cx="4078384" cy="261333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30226" y="290513"/>
            <a:ext cx="11023599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Step One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13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226" y="978218"/>
            <a:ext cx="8347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A user focuses on one of the fields in the first step and enters a value. Includes radio button and dropdowns.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URL: </a:t>
            </a:r>
            <a:r>
              <a:rPr lang="en-GB" sz="1400" b="0" dirty="0">
                <a:solidFill>
                  <a:srgbClr val="000000"/>
                </a:solidFill>
                <a:latin typeface="Calibri"/>
                <a:cs typeface="Calibri" pitchFamily="34" charset="0"/>
                <a:hlinkClick r:id="rId5"/>
              </a:rPr>
              <a:t>https://www.igame.com/*/signup/?*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	</a:t>
            </a:r>
            <a:r>
              <a:rPr lang="en-US" sz="105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 </a:t>
            </a:r>
          </a:p>
        </p:txBody>
      </p:sp>
      <p:sp>
        <p:nvSpPr>
          <p:cNvPr id="9" name="Rectangle 8"/>
          <p:cNvSpPr/>
          <p:nvPr/>
        </p:nvSpPr>
        <p:spPr>
          <a:xfrm>
            <a:off x="2196089" y="2787366"/>
            <a:ext cx="1812167" cy="886419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mtClean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00370" y="2882147"/>
            <a:ext cx="1748628" cy="904926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mtClean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65819" y="4995334"/>
            <a:ext cx="354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Default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29389" y="4952380"/>
            <a:ext cx="4043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Variant</a:t>
            </a:r>
          </a:p>
        </p:txBody>
      </p:sp>
    </p:spTree>
    <p:extLst>
      <p:ext uri="{BB962C8B-B14F-4D97-AF65-F5344CB8AC3E}">
        <p14:creationId xmlns:p14="http://schemas.microsoft.com/office/powerpoint/2010/main" val="174181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/>
          <a:srcRect t="11658"/>
          <a:stretch/>
        </p:blipFill>
        <p:spPr>
          <a:xfrm>
            <a:off x="6313017" y="2343773"/>
            <a:ext cx="4130019" cy="265156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30226" y="288641"/>
            <a:ext cx="8347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Step Two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14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2206" y="897542"/>
            <a:ext cx="8347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A user focuses on one of the fields in the second step and enters a value. Includes radio button and dropdowns.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URL: </a:t>
            </a:r>
            <a:r>
              <a:rPr lang="en-GB" sz="1400" b="0" dirty="0">
                <a:solidFill>
                  <a:srgbClr val="000000"/>
                </a:solidFill>
                <a:latin typeface="Calibri"/>
                <a:cs typeface="Calibri" pitchFamily="34" charset="0"/>
                <a:hlinkClick r:id="rId4"/>
              </a:rPr>
              <a:t>https://www.igame.com/*/signup/?*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	</a:t>
            </a:r>
            <a:r>
              <a:rPr lang="en-US" sz="105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10982" y="2902625"/>
            <a:ext cx="1773281" cy="1022013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65819" y="4995334"/>
            <a:ext cx="354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Default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29389" y="4952380"/>
            <a:ext cx="4043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Variant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/>
          <a:srcRect l="8597" t="6428" r="29478" b="47716"/>
          <a:stretch/>
        </p:blipFill>
        <p:spPr>
          <a:xfrm>
            <a:off x="1984279" y="2343773"/>
            <a:ext cx="4078384" cy="261333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Rectangle 16"/>
          <p:cNvSpPr/>
          <p:nvPr/>
        </p:nvSpPr>
        <p:spPr>
          <a:xfrm>
            <a:off x="2211305" y="3661704"/>
            <a:ext cx="1772675" cy="1015492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mtClean="0">
              <a:solidFill>
                <a:srgbClr val="FFFFFF"/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618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t="12834" b="1680"/>
          <a:stretch/>
        </p:blipFill>
        <p:spPr>
          <a:xfrm>
            <a:off x="6259346" y="2343772"/>
            <a:ext cx="4141954" cy="2600462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146" name="TextBox 13"/>
          <p:cNvSpPr txBox="1">
            <a:spLocks noChangeArrowheads="1"/>
          </p:cNvSpPr>
          <p:nvPr/>
        </p:nvSpPr>
        <p:spPr bwMode="auto">
          <a:xfrm>
            <a:off x="530224" y="361212"/>
            <a:ext cx="83470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Metrics – Step Three</a:t>
            </a:r>
          </a:p>
        </p:txBody>
      </p:sp>
      <p:sp>
        <p:nvSpPr>
          <p:cNvPr id="6148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15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" name="Rectangle 48"/>
          <p:cNvSpPr>
            <a:spLocks noChangeArrowheads="1"/>
          </p:cNvSpPr>
          <p:nvPr/>
        </p:nvSpPr>
        <p:spPr bwMode="auto">
          <a:xfrm>
            <a:off x="1882776" y="1058228"/>
            <a:ext cx="8518525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1">
            <a:spAutoFit/>
          </a:bodyPr>
          <a:lstStyle/>
          <a:p>
            <a:endParaRPr lang="en-US" sz="14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endParaRPr lang="en-US" sz="1400" b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225" y="891221"/>
            <a:ext cx="83470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A user focuses on one of the fields in the third step and enters a value. Includes radio button and dropdowns.</a:t>
            </a:r>
          </a:p>
          <a:p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URL: </a:t>
            </a:r>
            <a:r>
              <a:rPr lang="en-GB" sz="1400" b="0" dirty="0">
                <a:solidFill>
                  <a:srgbClr val="000000"/>
                </a:solidFill>
                <a:latin typeface="Calibri"/>
                <a:cs typeface="Calibri" pitchFamily="34" charset="0"/>
                <a:hlinkClick r:id="rId4"/>
              </a:rPr>
              <a:t>https://www.igame.com/*/signup/?*</a:t>
            </a:r>
            <a:r>
              <a:rPr lang="en-US" sz="14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	</a:t>
            </a:r>
            <a:r>
              <a:rPr lang="en-US" sz="105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7443593" y="2846823"/>
            <a:ext cx="1767841" cy="988803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smtClean="0">
              <a:solidFill>
                <a:srgbClr val="FFFFFF"/>
              </a:solidFill>
              <a:cs typeface="Calibr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65819" y="4995334"/>
            <a:ext cx="35404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Default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29389" y="4952380"/>
            <a:ext cx="4043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>
                <a:solidFill>
                  <a:srgbClr val="000000"/>
                </a:solidFill>
                <a:latin typeface="Calibri"/>
              </a:rPr>
              <a:t>Variant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8597" t="6428" r="29478" b="47716"/>
          <a:stretch/>
        </p:blipFill>
        <p:spPr>
          <a:xfrm>
            <a:off x="1984279" y="2343773"/>
            <a:ext cx="4078384" cy="261333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5" name="Rectangle 14"/>
          <p:cNvSpPr/>
          <p:nvPr/>
        </p:nvSpPr>
        <p:spPr>
          <a:xfrm>
            <a:off x="4036051" y="2767477"/>
            <a:ext cx="1812167" cy="940113"/>
          </a:xfrm>
          <a:prstGeom prst="rect">
            <a:avLst/>
          </a:prstGeom>
          <a:noFill/>
          <a:ln w="28575">
            <a:solidFill>
              <a:srgbClr val="A4101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mtClean="0">
              <a:solidFill>
                <a:srgbClr val="FFFFFF"/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55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idx="1"/>
          </p:nvPr>
        </p:nvSpPr>
        <p:spPr>
          <a:xfrm>
            <a:off x="531464" y="1018146"/>
            <a:ext cx="11081415" cy="309955"/>
          </a:xfrm>
        </p:spPr>
        <p:txBody>
          <a:bodyPr/>
          <a:lstStyle/>
          <a:p>
            <a:pPr>
              <a:buClr>
                <a:srgbClr val="C00000"/>
              </a:buClr>
              <a:defRPr/>
            </a:pPr>
            <a:r>
              <a:rPr lang="en-GB" dirty="0" smtClean="0">
                <a:solidFill>
                  <a:srgbClr val="000000"/>
                </a:solidFill>
              </a:rPr>
              <a:t>The browser rules below define which devices and browsers will be included in the campaign. </a:t>
            </a:r>
            <a:endParaRPr lang="en-GB" dirty="0">
              <a:solidFill>
                <a:srgbClr val="000000"/>
              </a:solidFill>
            </a:endParaRPr>
          </a:p>
          <a:p>
            <a:pPr>
              <a:buFont typeface="Wingdings" pitchFamily="2" charset="2"/>
              <a:buNone/>
            </a:pPr>
            <a:endParaRPr lang="ru-RU" dirty="0"/>
          </a:p>
        </p:txBody>
      </p:sp>
      <p:sp>
        <p:nvSpPr>
          <p:cNvPr id="10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16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idx="4294967295"/>
          </p:nvPr>
        </p:nvSpPr>
        <p:spPr>
          <a:xfrm>
            <a:off x="478371" y="303220"/>
            <a:ext cx="10972800" cy="542925"/>
          </a:xfrm>
        </p:spPr>
        <p:txBody>
          <a:bodyPr/>
          <a:lstStyle/>
          <a:p>
            <a:r>
              <a:rPr lang="en-GB" dirty="0" smtClean="0"/>
              <a:t>Browser Rules</a:t>
            </a:r>
            <a:endParaRPr lang="en-GB" dirty="0">
              <a:solidFill>
                <a:schemeClr val="tx1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0684063"/>
              </p:ext>
            </p:extLst>
          </p:nvPr>
        </p:nvGraphicFramePr>
        <p:xfrm>
          <a:off x="1609095" y="1833563"/>
          <a:ext cx="8907137" cy="3767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3" name="Worksheet" r:id="rId4" imgW="7724675" imgH="3267165" progId="Excel.Sheet.12">
                  <p:embed/>
                </p:oleObj>
              </mc:Choice>
              <mc:Fallback>
                <p:oleObj name="Worksheet" r:id="rId4" imgW="7724675" imgH="3267165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9095" y="1833563"/>
                        <a:ext cx="8907137" cy="3767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99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17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idx="4294967295"/>
          </p:nvPr>
        </p:nvSpPr>
        <p:spPr>
          <a:xfrm>
            <a:off x="478371" y="303220"/>
            <a:ext cx="10972800" cy="542925"/>
          </a:xfrm>
        </p:spPr>
        <p:txBody>
          <a:bodyPr/>
          <a:lstStyle/>
          <a:p>
            <a:r>
              <a:rPr lang="en-GB" dirty="0" smtClean="0"/>
              <a:t>Personalisation Criteria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17721" y="1081773"/>
            <a:ext cx="8124824" cy="4934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kern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Page or page type that the criteria is captured  on: </a:t>
            </a:r>
          </a:p>
          <a:p>
            <a:pPr marL="800100" lvl="1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dirty="0">
                <a:latin typeface="Calibri" pitchFamily="34" charset="0"/>
                <a:hlinkClick r:id="rId3"/>
              </a:rPr>
              <a:t>https://www.igame.com</a:t>
            </a:r>
            <a:r>
              <a:rPr lang="en-GB" sz="1400" dirty="0" smtClean="0">
                <a:latin typeface="Calibri" pitchFamily="34" charset="0"/>
                <a:hlinkClick r:id="rId3"/>
              </a:rPr>
              <a:t>/*</a:t>
            </a:r>
            <a:r>
              <a:rPr lang="en-GB" sz="1400" dirty="0" smtClean="0">
                <a:latin typeface="Calibri" pitchFamily="34" charset="0"/>
              </a:rPr>
              <a:t> </a:t>
            </a:r>
          </a:p>
          <a:p>
            <a:pPr marL="800100" lvl="1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endParaRPr lang="en-GB" sz="140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Values to record:</a:t>
            </a:r>
          </a:p>
          <a:p>
            <a:pPr marL="800100" lvl="1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Registered User = </a:t>
            </a:r>
            <a:r>
              <a:rPr lang="en-GB" sz="140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True</a:t>
            </a:r>
          </a:p>
          <a:p>
            <a:pPr marL="800100" lvl="1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Registered User = </a:t>
            </a:r>
            <a:r>
              <a:rPr lang="en-GB" sz="140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False </a:t>
            </a:r>
            <a:endParaRPr lang="en-US" sz="140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>
              <a:spcBef>
                <a:spcPct val="20000"/>
              </a:spcBef>
              <a:buClr>
                <a:srgbClr val="A50021"/>
              </a:buClr>
              <a:defRPr/>
            </a:pPr>
            <a:endParaRPr lang="en-US" sz="140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US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If visitor has ever logged in PC Value = </a:t>
            </a:r>
            <a:r>
              <a:rPr lang="en-US" sz="140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True</a:t>
            </a:r>
            <a:endParaRPr lang="en-US" sz="14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endParaRPr lang="en-US" sz="140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US" sz="1400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If the visitor has never registered or logged in </a:t>
            </a:r>
            <a:r>
              <a:rPr lang="en-US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PC Value = </a:t>
            </a:r>
            <a:r>
              <a:rPr lang="en-US" sz="14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False. </a:t>
            </a: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endParaRPr lang="en-GB" sz="14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See the following slides for more details</a:t>
            </a:r>
          </a:p>
          <a:p>
            <a:pPr>
              <a:spcBef>
                <a:spcPct val="20000"/>
              </a:spcBef>
              <a:buClr>
                <a:srgbClr val="A50021"/>
              </a:buClr>
              <a:defRPr/>
            </a:pPr>
            <a:endParaRPr lang="en-GB" sz="1400" b="0" i="1" kern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kern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Should this criteria be present in all cases?  </a:t>
            </a:r>
          </a:p>
          <a:p>
            <a:pPr marL="800100" lvl="1" indent="-342900">
              <a:spcBef>
                <a:spcPct val="20000"/>
              </a:spcBef>
              <a:buClr>
                <a:srgbClr val="A50021"/>
              </a:buClr>
              <a:buFont typeface="Wingdings" pitchFamily="2" charset="2"/>
              <a:buChar char="§"/>
              <a:defRPr/>
            </a:pPr>
            <a:r>
              <a:rPr lang="en-GB" sz="1400" b="0" kern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Yes</a:t>
            </a:r>
          </a:p>
          <a:p>
            <a:pPr>
              <a:spcBef>
                <a:spcPct val="20000"/>
              </a:spcBef>
              <a:buClr>
                <a:srgbClr val="A50021"/>
              </a:buClr>
              <a:defRPr/>
            </a:pPr>
            <a:endParaRPr lang="en-GB" sz="1400" b="0" kern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16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574678" y="3387658"/>
            <a:ext cx="8320088" cy="3116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r>
              <a:rPr lang="en-US" sz="200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Prepared by:</a:t>
            </a:r>
          </a:p>
          <a:p>
            <a:endParaRPr lang="en-GB" dirty="0">
              <a:solidFill>
                <a:srgbClr val="000000"/>
              </a:solidFill>
              <a:latin typeface="Calibri" pitchFamily="34" charset="0"/>
            </a:endParaRP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Marco Giglio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Senior Analyst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 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Telephone:  0203 375 0197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Email: marco.giglio@maxymiser.com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 </a:t>
            </a:r>
          </a:p>
          <a:p>
            <a:r>
              <a:rPr lang="en-GB" sz="1600" b="0" dirty="0" err="1">
                <a:solidFill>
                  <a:srgbClr val="000000"/>
                </a:solidFill>
                <a:latin typeface="Calibri" pitchFamily="34" charset="0"/>
              </a:rPr>
              <a:t>Maxymiser</a:t>
            </a:r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 Ltd</a:t>
            </a:r>
          </a:p>
          <a:p>
            <a:r>
              <a:rPr lang="en-GB" sz="1600" b="0" dirty="0">
                <a:solidFill>
                  <a:srgbClr val="000000"/>
                </a:solidFill>
                <a:latin typeface="Calibri" pitchFamily="34" charset="0"/>
              </a:rPr>
              <a:t>121 Great Portland Street, London, W1W 6QL</a:t>
            </a:r>
          </a:p>
          <a:p>
            <a:r>
              <a:rPr lang="en-GB" dirty="0">
                <a:solidFill>
                  <a:srgbClr val="000000"/>
                </a:solidFill>
                <a:latin typeface="Calibri" pitchFamily="34" charset="0"/>
              </a:rPr>
              <a:t> </a:t>
            </a:r>
          </a:p>
          <a:p>
            <a:r>
              <a:rPr lang="en-US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510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2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 smtClean="0">
                <a:solidFill>
                  <a:srgbClr val="A41014"/>
                </a:solidFill>
              </a:rPr>
              <a:t>Campaign Overview</a:t>
            </a:r>
            <a:endParaRPr lang="en-US" dirty="0">
              <a:solidFill>
                <a:srgbClr val="A41014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69997" y="1059022"/>
            <a:ext cx="10985430" cy="5201925"/>
          </a:xfrm>
          <a:prstGeom prst="rect">
            <a:avLst/>
          </a:prstGeom>
        </p:spPr>
        <p:txBody>
          <a:bodyPr wrap="square" lIns="90000" numCol="1" spcCol="540000">
            <a:normAutofit/>
          </a:bodyPr>
          <a:lstStyle/>
          <a:p>
            <a:pPr lvl="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r>
              <a:rPr lang="en-GB" sz="1400" u="sng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Background &amp; Objective</a:t>
            </a:r>
          </a:p>
          <a:p>
            <a:pPr lvl="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endParaRPr lang="en-GB" sz="1400" b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v"/>
            </a:pPr>
            <a:r>
              <a:rPr lang="en-GB" sz="1400" b="0" dirty="0" smtClean="0">
                <a:solidFill>
                  <a:srgbClr val="000000"/>
                </a:solidFill>
                <a:latin typeface="Calibri"/>
                <a:cs typeface="Calibri" pitchFamily="34" charset="0"/>
              </a:rPr>
              <a:t>Currently the registration forms are all on a single page. </a:t>
            </a: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v"/>
            </a:pPr>
            <a:endParaRPr lang="en-GB" sz="1400" b="0" dirty="0">
              <a:solidFill>
                <a:srgbClr val="000000"/>
              </a:solidFill>
              <a:latin typeface="Calibri"/>
              <a:cs typeface="Calibri" pitchFamily="34" charset="0"/>
            </a:endParaRPr>
          </a:p>
          <a:p>
            <a:pPr marL="285750" indent="-285750" algn="just">
              <a:buClr>
                <a:srgbClr val="C00000"/>
              </a:buClr>
              <a:buFont typeface="Wingdings" panose="05000000000000000000" pitchFamily="2" charset="2"/>
              <a:buChar char="v"/>
            </a:pPr>
            <a:r>
              <a:rPr lang="en-GB" sz="1400" b="0" dirty="0" smtClean="0">
                <a:solidFill>
                  <a:srgbClr val="000000"/>
                </a:solidFill>
                <a:latin typeface="Calibri"/>
                <a:cs typeface="Calibri" pitchFamily="34" charset="0"/>
              </a:rPr>
              <a:t>Showing </a:t>
            </a:r>
            <a:r>
              <a:rPr lang="en-GB" sz="1400" b="0" dirty="0">
                <a:solidFill>
                  <a:srgbClr val="000000"/>
                </a:solidFill>
                <a:latin typeface="Calibri"/>
                <a:cs typeface="Calibri" pitchFamily="34" charset="0"/>
              </a:rPr>
              <a:t>users a single step with easy data fields to fill in hooks more users into the registration flow, making them less likely to drop out in the following steps. </a:t>
            </a:r>
          </a:p>
          <a:p>
            <a:pPr marL="285750" lvl="0" indent="-28575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v"/>
            </a:pPr>
            <a:endParaRPr lang="en-GB" sz="14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r>
              <a:rPr lang="en-GB" sz="1400" u="sng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W</a:t>
            </a:r>
            <a:r>
              <a:rPr lang="en-GB" sz="1400" u="sng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ill </a:t>
            </a:r>
            <a:r>
              <a:rPr lang="en-GB" sz="1400" u="sng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GB" sz="1400" u="sng" dirty="0" smtClean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Tested?</a:t>
            </a:r>
          </a:p>
          <a:p>
            <a:pPr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endParaRPr lang="en-GB" sz="1400" dirty="0" smtClean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v"/>
            </a:pPr>
            <a:r>
              <a:rPr lang="en-GB" sz="1400" b="0" dirty="0" smtClean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GB" sz="1400" b="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registration page will be altered from a single page into a three stepped form. </a:t>
            </a:r>
            <a:endParaRPr lang="en-GB" sz="1400" b="0" dirty="0" smtClean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endParaRPr lang="en-GB" sz="1400" b="0" u="sng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r>
              <a:rPr lang="en-GB" sz="1400" u="sng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Will We Measure Success?</a:t>
            </a:r>
          </a:p>
          <a:p>
            <a:pPr marL="285750" lvl="0" indent="-28575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  <a:buFont typeface="Courier New" panose="02070309020205020404" pitchFamily="49" charset="0"/>
              <a:buChar char="o"/>
            </a:pPr>
            <a:endParaRPr lang="en-GB" sz="140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>
              <a:buClr>
                <a:srgbClr val="C00000"/>
              </a:buClr>
              <a:buFont typeface="Wingdings" panose="05000000000000000000" pitchFamily="2" charset="2"/>
              <a:buChar char="v"/>
            </a:pPr>
            <a:r>
              <a:rPr lang="en-GB" sz="1400" b="0" dirty="0" smtClean="0">
                <a:solidFill>
                  <a:srgbClr val="000000"/>
                </a:solidFill>
                <a:latin typeface="Calibri"/>
                <a:cs typeface="Calibri" pitchFamily="34" charset="0"/>
              </a:rPr>
              <a:t>Registration </a:t>
            </a:r>
            <a:r>
              <a:rPr lang="en-GB" sz="1400" b="0" dirty="0">
                <a:solidFill>
                  <a:srgbClr val="000000"/>
                </a:solidFill>
                <a:latin typeface="Calibri"/>
                <a:cs typeface="Calibri" pitchFamily="34" charset="0"/>
              </a:rPr>
              <a:t>conversion rate.</a:t>
            </a:r>
          </a:p>
          <a:p>
            <a:pPr lvl="0">
              <a:lnSpc>
                <a:spcPct val="107000"/>
              </a:lnSpc>
              <a:spcAft>
                <a:spcPts val="0"/>
              </a:spcAft>
              <a:buClr>
                <a:srgbClr val="C00000"/>
              </a:buClr>
            </a:pPr>
            <a:endParaRPr lang="en-GB" sz="1400" b="0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67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3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1014"/>
                </a:solidFill>
              </a:rPr>
              <a:t>Campaign Generation</a:t>
            </a:r>
            <a:endParaRPr lang="en-GB" dirty="0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569168" y="1129393"/>
            <a:ext cx="10882003" cy="2714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200" b="0" dirty="0" smtClean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Test Page Name:	England Norway Finland Signup</a:t>
            </a: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200" b="0" dirty="0" smtClean="0">
                <a:latin typeface="Calibri" pitchFamily="34" charset="0"/>
                <a:cs typeface="Calibri" pitchFamily="34" charset="0"/>
              </a:rPr>
              <a:t>Preview URL:	</a:t>
            </a:r>
            <a:r>
              <a:rPr lang="en-GB" sz="1200" b="0" dirty="0" smtClean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	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3"/>
              </a:rPr>
              <a:t>https://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3"/>
              </a:rPr>
              <a:t>www.igame.com/en/signup/</a:t>
            </a:r>
            <a:endParaRPr lang="en-US" sz="1200" b="0" u="sng" dirty="0" smtClean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endParaRPr lang="en-US" sz="1200" b="0" u="sng" dirty="0" smtClean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dirty="0" smtClean="0">
                <a:solidFill>
                  <a:srgbClr val="00B050"/>
                </a:solidFill>
                <a:latin typeface="Calibri"/>
                <a:cs typeface="Calibri" pitchFamily="34" charset="0"/>
              </a:rPr>
              <a:t>Included Page Mask(s):</a:t>
            </a:r>
            <a:r>
              <a:rPr lang="en-US" sz="1200" b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 pitchFamily="34" charset="0"/>
              </a:rPr>
              <a:t>	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http*://www.igame.com/en/signup/</a:t>
            </a:r>
            <a:endParaRPr lang="en-US" sz="1200" b="0" u="sng" dirty="0" smtClean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dirty="0" smtClean="0">
                <a:solidFill>
                  <a:srgbClr val="000000"/>
                </a:solidFill>
                <a:latin typeface="Calibri"/>
              </a:rPr>
              <a:t>		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http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*://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www.igame.com/fi/signup/ </a:t>
            </a: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dirty="0" smtClean="0">
                <a:solidFill>
                  <a:srgbClr val="000000"/>
                </a:solidFill>
                <a:latin typeface="Calibri"/>
              </a:rPr>
              <a:t>		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http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*://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www.igame.com/no/signup/</a:t>
            </a:r>
            <a:endParaRPr lang="en-US" sz="1200" b="0" dirty="0" smtClean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endParaRPr lang="en-US" sz="1200" b="0" dirty="0" smtClean="0">
              <a:solidFill>
                <a:srgbClr val="FF0000"/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dirty="0" smtClean="0">
                <a:solidFill>
                  <a:srgbClr val="FF0000"/>
                </a:solidFill>
                <a:latin typeface="Calibri"/>
                <a:cs typeface="Calibri" pitchFamily="34" charset="0"/>
              </a:rPr>
              <a:t>Excluded Page Mask(s):	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http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*://www.igame.com/sv/signup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/</a:t>
            </a:r>
            <a:endParaRPr lang="en-GB" sz="1200" b="0" dirty="0" smtClean="0">
              <a:solidFill>
                <a:srgbClr val="FF0000"/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2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		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5"/>
              </a:rPr>
              <a:t>http</a:t>
            </a:r>
            <a:r>
              <a:rPr lang="en-US" sz="1200" b="0" u="sng" smtClean="0">
                <a:solidFill>
                  <a:srgbClr val="000000"/>
                </a:solidFill>
                <a:latin typeface="Calibri"/>
                <a:hlinkClick r:id="rId5"/>
              </a:rPr>
              <a:t>*://www.igame.com/*/signup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5"/>
              </a:rPr>
              <a:t>/?promocode=*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</a:rPr>
              <a:t> </a:t>
            </a:r>
            <a:endParaRPr lang="en-GB" sz="12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endParaRPr lang="en-GB" sz="12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2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User status: 		</a:t>
            </a:r>
            <a:r>
              <a:rPr lang="en-GB" sz="1200" b="0" dirty="0">
                <a:latin typeface="Calibri" pitchFamily="34" charset="0"/>
                <a:cs typeface="Calibri" pitchFamily="34" charset="0"/>
              </a:rPr>
              <a:t>Unregistered – User with cookie value ‘</a:t>
            </a:r>
            <a:r>
              <a:rPr lang="en-GB" sz="1200" b="0" dirty="0" err="1">
                <a:latin typeface="Calibri" pitchFamily="34" charset="0"/>
                <a:cs typeface="Calibri" pitchFamily="34" charset="0"/>
              </a:rPr>
              <a:t>RegisteredUser</a:t>
            </a:r>
            <a:r>
              <a:rPr lang="en-GB" sz="1200" b="0" dirty="0">
                <a:latin typeface="Calibri" pitchFamily="34" charset="0"/>
                <a:cs typeface="Calibri" pitchFamily="34" charset="0"/>
              </a:rPr>
              <a:t> = true’ should be </a:t>
            </a:r>
            <a:r>
              <a:rPr lang="en-GB" sz="1200" b="0" u="sng" dirty="0">
                <a:solidFill>
                  <a:srgbClr val="FF0000"/>
                </a:solidFill>
                <a:latin typeface="Calibri" pitchFamily="34" charset="0"/>
                <a:cs typeface="Calibri" pitchFamily="34" charset="0"/>
              </a:rPr>
              <a:t>excluded</a:t>
            </a:r>
            <a:endParaRPr lang="en-GB" sz="1200" b="0" dirty="0">
              <a:solidFill>
                <a:srgbClr val="FF0000"/>
              </a:solidFill>
              <a:latin typeface="Calibri" pitchFamily="34" charset="0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2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	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5686" y="4147065"/>
            <a:ext cx="3622378" cy="194949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873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 txBox="1">
            <a:spLocks/>
          </p:cNvSpPr>
          <p:nvPr/>
        </p:nvSpPr>
        <p:spPr bwMode="auto">
          <a:xfrm>
            <a:off x="5549901" y="6473825"/>
            <a:ext cx="5127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82CDC743-BF56-420A-9FFA-8692BC404A63}" type="slidenum">
              <a:rPr lang="ru-RU" sz="1200" b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pPr/>
              <a:t>4</a:t>
            </a:fld>
            <a:endParaRPr lang="ru-RU" sz="1200" b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idx="4294967295"/>
          </p:nvPr>
        </p:nvSpPr>
        <p:spPr>
          <a:xfrm>
            <a:off x="478371" y="303220"/>
            <a:ext cx="10972800" cy="542925"/>
          </a:xfrm>
        </p:spPr>
        <p:txBody>
          <a:bodyPr/>
          <a:lstStyle/>
          <a:p>
            <a:r>
              <a:rPr lang="en-GB" dirty="0" smtClean="0"/>
              <a:t>Campaign Settings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9751" y="3393123"/>
            <a:ext cx="6561699" cy="1858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Campaign Name in UI: 		</a:t>
            </a:r>
            <a:r>
              <a:rPr lang="en-GB" sz="1400" b="0" dirty="0" smtClean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T12b_3_Step_Reg_England_Norway_Finland</a:t>
            </a:r>
            <a:endParaRPr lang="en-GB" sz="1400" b="0" dirty="0">
              <a:solidFill>
                <a:srgbClr val="DAEDEF">
                  <a:lumMod val="10000"/>
                </a:srgbClr>
              </a:solidFill>
              <a:latin typeface="Calibri" panose="020F0502020204030204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</a:rPr>
              <a:t>Campaign Type: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		</a:t>
            </a:r>
            <a:r>
              <a:rPr lang="en-GB" sz="1400" b="0" dirty="0" smtClean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A/B</a:t>
            </a:r>
            <a:endParaRPr lang="en-GB" sz="1400" b="0" dirty="0">
              <a:solidFill>
                <a:srgbClr val="DAEDEF">
                  <a:lumMod val="10000"/>
                </a:srgbClr>
              </a:solidFill>
              <a:latin typeface="Calibri" panose="020F0502020204030204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</a:rPr>
              <a:t>Number of Experiences: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		3</a:t>
            </a: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Personalisation Criteria: 		</a:t>
            </a:r>
            <a:r>
              <a:rPr lang="en-GB" sz="1400" b="0" dirty="0" smtClean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Yes</a:t>
            </a:r>
            <a:endParaRPr lang="en-GB" sz="1400" b="0" dirty="0">
              <a:solidFill>
                <a:srgbClr val="DAEDEF">
                  <a:lumMod val="10000"/>
                </a:srgbClr>
              </a:solidFill>
              <a:latin typeface="Calibri" panose="020F0502020204030204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Segments: 			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No</a:t>
            </a: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3</a:t>
            </a:r>
            <a:r>
              <a:rPr lang="en-GB" sz="1400" b="0" baseline="3000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rd</a:t>
            </a: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 Party integration: </a:t>
            </a:r>
            <a:r>
              <a:rPr lang="en-GB" sz="1400" dirty="0">
                <a:solidFill>
                  <a:srgbClr val="A41014"/>
                </a:solidFill>
                <a:latin typeface="Calibri" panose="020F0502020204030204" pitchFamily="34" charset="0"/>
                <a:cs typeface="Calibri" pitchFamily="34" charset="0"/>
              </a:rPr>
              <a:t>		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No</a:t>
            </a: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anose="020F0502020204030204" pitchFamily="34" charset="0"/>
              </a:rPr>
              <a:t>Responsive Design:</a:t>
            </a:r>
            <a:r>
              <a:rPr lang="en-GB" sz="1400" b="0" dirty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		</a:t>
            </a:r>
            <a:r>
              <a:rPr lang="en-GB" sz="1400" b="0" dirty="0" smtClean="0">
                <a:solidFill>
                  <a:srgbClr val="DAEDEF">
                    <a:lumMod val="10000"/>
                  </a:srgbClr>
                </a:solidFill>
                <a:latin typeface="Calibri" panose="020F0502020204030204" pitchFamily="34" charset="0"/>
              </a:rPr>
              <a:t>Yes</a:t>
            </a:r>
            <a:endParaRPr lang="en-GB" sz="1400" b="0" dirty="0">
              <a:solidFill>
                <a:srgbClr val="DAEDEF">
                  <a:lumMod val="10000"/>
                </a:srgbClr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7386604"/>
              </p:ext>
            </p:extLst>
          </p:nvPr>
        </p:nvGraphicFramePr>
        <p:xfrm>
          <a:off x="664487" y="1256774"/>
          <a:ext cx="3798030" cy="63099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3292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8746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638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0548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33677">
                <a:tc gridSpan="2"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Calibri" panose="020F0502020204030204" pitchFamily="34" charset="0"/>
                        </a:rPr>
                        <a:t>Element</a:t>
                      </a:r>
                      <a:endParaRPr lang="en-US" sz="1200" b="1" dirty="0"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Calibri" panose="020F0502020204030204" pitchFamily="34" charset="0"/>
                        </a:rPr>
                        <a:t>Variant 1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Calibri" panose="020F0502020204030204" pitchFamily="34" charset="0"/>
                        </a:rPr>
                        <a:t>Variant 2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latin typeface="Calibri" panose="020F0502020204030204" pitchFamily="34" charset="0"/>
                        </a:rPr>
                        <a:t>Variant 3</a:t>
                      </a:r>
                    </a:p>
                  </a:txBody>
                  <a:tcPr anchor="ctr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6679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</a:rPr>
                        <a:t>A</a:t>
                      </a:r>
                      <a:endParaRPr lang="en-US" sz="1200" b="1" dirty="0">
                        <a:solidFill>
                          <a:srgbClr val="C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rgbClr val="C00000"/>
                          </a:solidFill>
                          <a:latin typeface="Calibri" panose="020F0502020204030204" pitchFamily="34" charset="0"/>
                        </a:rPr>
                        <a:t>Page</a:t>
                      </a:r>
                      <a:endParaRPr lang="en-US" sz="1200" b="1" dirty="0">
                        <a:solidFill>
                          <a:srgbClr val="C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Default</a:t>
                      </a:r>
                      <a:endParaRPr lang="en-US" sz="1200" b="0" i="1" kern="1200" dirty="0" smtClean="0">
                        <a:solidFill>
                          <a:srgbClr val="C00000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kern="120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3Step_Image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kern="1200" dirty="0" smtClean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3Step_NoImage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664487" y="1894392"/>
            <a:ext cx="37980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rgbClr val="C00000"/>
              </a:buClr>
            </a:pPr>
            <a:r>
              <a:rPr lang="en-GB" sz="1200" dirty="0">
                <a:latin typeface="Calibri" pitchFamily="34" charset="0"/>
                <a:cs typeface="Calibri" pitchFamily="34" charset="0"/>
              </a:rPr>
              <a:t>3</a:t>
            </a:r>
            <a:r>
              <a:rPr lang="en-GB" sz="1200" b="1" dirty="0" smtClean="0">
                <a:latin typeface="Calibri" pitchFamily="34" charset="0"/>
                <a:cs typeface="Calibri" pitchFamily="34" charset="0"/>
              </a:rPr>
              <a:t> experiences</a:t>
            </a:r>
          </a:p>
        </p:txBody>
      </p:sp>
    </p:spTree>
    <p:extLst>
      <p:ext uri="{BB962C8B-B14F-4D97-AF65-F5344CB8AC3E}">
        <p14:creationId xmlns:p14="http://schemas.microsoft.com/office/powerpoint/2010/main" val="293718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6860" r="7799" b="35350"/>
          <a:stretch/>
        </p:blipFill>
        <p:spPr>
          <a:xfrm>
            <a:off x="4971351" y="1482183"/>
            <a:ext cx="6267894" cy="4108634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5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1014"/>
                </a:solidFill>
              </a:rPr>
              <a:t>Variant A1</a:t>
            </a:r>
            <a:endParaRPr lang="en-GB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7346031"/>
              </p:ext>
            </p:extLst>
          </p:nvPr>
        </p:nvGraphicFramePr>
        <p:xfrm>
          <a:off x="6088064" y="371726"/>
          <a:ext cx="5472849" cy="335280"/>
        </p:xfrm>
        <a:graphic>
          <a:graphicData uri="http://schemas.openxmlformats.org/drawingml/2006/table">
            <a:tbl>
              <a:tblPr firstRow="1" bandRow="1"/>
              <a:tblGrid>
                <a:gridCol w="12504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513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40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8703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9979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Element ‘A’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dirty="0" smtClean="0"/>
                        <a:t>Variant A1</a:t>
                      </a:r>
                      <a:endParaRPr lang="en-GB" sz="1600" b="0" dirty="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Default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5233294" y="2009644"/>
            <a:ext cx="4276466" cy="257898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5125293" y="1946732"/>
            <a:ext cx="216000" cy="216000"/>
          </a:xfrm>
          <a:prstGeom prst="ellipse">
            <a:avLst/>
          </a:prstGeom>
          <a:gradFill flip="none" rotWithShape="1">
            <a:gsLst>
              <a:gs pos="0">
                <a:srgbClr val="800000"/>
              </a:gs>
              <a:gs pos="48000">
                <a:srgbClr val="A41014"/>
              </a:gs>
              <a:gs pos="100000">
                <a:srgbClr val="FF0000"/>
              </a:gs>
            </a:gsLst>
            <a:lin ang="16200000" scaled="1"/>
            <a:tileRect/>
          </a:gradFill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 smtClean="0">
                <a:latin typeface="Calibri" pitchFamily="34" charset="0"/>
                <a:cs typeface="Calibri" pitchFamily="34" charset="0"/>
              </a:rPr>
              <a:t>A</a:t>
            </a:r>
            <a:endParaRPr lang="en-GB" sz="1600" dirty="0" smtClean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569168" y="1129393"/>
            <a:ext cx="2845671" cy="36317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 smtClean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Description:</a:t>
            </a:r>
            <a:endParaRPr lang="en-GB" sz="1400" b="0" dirty="0">
              <a:solidFill>
                <a:srgbClr val="A41014"/>
              </a:solidFill>
              <a:latin typeface="Calibri" pitchFamily="34" charset="0"/>
              <a:cs typeface="Calibri" pitchFamily="34" charset="0"/>
            </a:endParaRPr>
          </a:p>
          <a:p>
            <a:pPr lvl="0"/>
            <a:r>
              <a:rPr lang="en-US" sz="1200" b="0" dirty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The visible content is the ‘Default’ that will be used as a control for this test</a:t>
            </a:r>
            <a:r>
              <a:rPr lang="en-US" sz="1200" b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. </a:t>
            </a:r>
          </a:p>
          <a:p>
            <a:pPr lvl="0"/>
            <a:endParaRPr lang="en-US" sz="1200" b="0" kern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pPr lvl="0"/>
            <a:r>
              <a:rPr lang="en-US" sz="1200" b="0" kern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The English Language version is being used to illustrate the changes but the structure is the same for all 3 languages: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kern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EN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kern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NO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b="0" kern="0" dirty="0" smtClean="0">
                <a:solidFill>
                  <a:srgbClr val="DAEDEF">
                    <a:lumMod val="10000"/>
                  </a:srgbClr>
                </a:solidFill>
                <a:latin typeface="Calibri" pitchFamily="34" charset="0"/>
                <a:cs typeface="Calibri" pitchFamily="34" charset="0"/>
              </a:rPr>
              <a:t>FI</a:t>
            </a:r>
            <a:endParaRPr lang="en-GB" sz="1200" b="0" kern="0" dirty="0">
              <a:solidFill>
                <a:srgbClr val="DAEDEF">
                  <a:lumMod val="10000"/>
                </a:srgbClr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4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4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Variant Mask(s)</a:t>
            </a: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http*://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www.igame.com/en/signup/</a:t>
            </a:r>
            <a:endParaRPr lang="en-US" sz="1200" b="0" u="sng" dirty="0" smtClean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http*://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www.igame.com/no/signup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/</a:t>
            </a:r>
            <a:endParaRPr lang="en-US" sz="12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http*://</a:t>
            </a: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4"/>
              </a:rPr>
              <a:t>www.igame.com/fi/signup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4"/>
              </a:rPr>
              <a:t>/</a:t>
            </a:r>
            <a:endParaRPr lang="en-US" sz="12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endParaRPr lang="en-US" sz="12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endParaRPr lang="en-GB" sz="14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972406" y="5676414"/>
            <a:ext cx="239065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200" b="0" u="sng" dirty="0" smtClean="0">
                <a:solidFill>
                  <a:srgbClr val="000000"/>
                </a:solidFill>
                <a:latin typeface="Calibri"/>
                <a:hlinkClick r:id="rId5"/>
              </a:rPr>
              <a:t>http://</a:t>
            </a:r>
            <a:r>
              <a:rPr lang="en-US" sz="1200" b="0" u="sng" dirty="0">
                <a:solidFill>
                  <a:srgbClr val="000000"/>
                </a:solidFill>
                <a:latin typeface="Calibri"/>
                <a:hlinkClick r:id="rId5"/>
              </a:rPr>
              <a:t>www.igame.com/en/signup/</a:t>
            </a:r>
            <a:endParaRPr lang="en-US" sz="1200" b="0" u="sng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5428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6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1014"/>
                </a:solidFill>
              </a:rPr>
              <a:t>Variant A2</a:t>
            </a:r>
            <a:endParaRPr lang="en-GB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045345"/>
              </p:ext>
            </p:extLst>
          </p:nvPr>
        </p:nvGraphicFramePr>
        <p:xfrm>
          <a:off x="6088064" y="371726"/>
          <a:ext cx="5472849" cy="335280"/>
        </p:xfrm>
        <a:graphic>
          <a:graphicData uri="http://schemas.openxmlformats.org/drawingml/2006/table">
            <a:tbl>
              <a:tblPr firstRow="1" bandRow="1"/>
              <a:tblGrid>
                <a:gridCol w="12504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513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40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8703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9979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Element ‘A’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dirty="0" smtClean="0"/>
                        <a:t>Variant A2</a:t>
                      </a:r>
                      <a:endParaRPr lang="en-GB" sz="1600" b="0" dirty="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3Step_Image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69168" y="988077"/>
            <a:ext cx="3312876" cy="303775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100" b="0" dirty="0" smtClean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Description:</a:t>
            </a:r>
            <a:endParaRPr lang="en-GB" sz="1100" b="0" dirty="0">
              <a:solidFill>
                <a:srgbClr val="A41014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Links from the top have been removed. 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Sign up header has been centralised. 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 The page has been split into 3 steps 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user should not be allowed to pass to the next step without all fields being successfully validated</a:t>
            </a: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.</a:t>
            </a:r>
          </a:p>
          <a:p>
            <a:pPr marL="800100" lvl="1" indent="-342900" eaLnBrk="0" hangingPunct="0">
              <a:spcBef>
                <a:spcPct val="20000"/>
              </a:spcBef>
              <a:buClr>
                <a:srgbClr val="A50021"/>
              </a:buClr>
              <a:buFont typeface="Arial" panose="020B0604020202020204" pitchFamily="34" charset="0"/>
              <a:buChar char="•"/>
            </a:pPr>
            <a:endParaRPr lang="en-GB" sz="11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1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Variant Mask(s)</a:t>
            </a: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3"/>
              </a:rPr>
              <a:t>http*://www.igame.com/en/signup/</a:t>
            </a:r>
            <a:endParaRPr lang="en-US" sz="1100" b="0" u="sng" dirty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3"/>
              </a:rPr>
              <a:t>http*://www.igame.com/no/signup/</a:t>
            </a:r>
            <a:endParaRPr lang="en-US" sz="11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3"/>
              </a:rPr>
              <a:t>http*://www.igame.com/fi/signup/</a:t>
            </a:r>
            <a:endParaRPr lang="en-US" sz="11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9168" y="4423837"/>
            <a:ext cx="1229824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anchor="t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</a:t>
            </a:r>
            <a:r>
              <a:rPr lang="en-US" sz="1050" dirty="0" smtClean="0">
                <a:solidFill>
                  <a:srgbClr val="C00000"/>
                </a:solidFill>
                <a:latin typeface="Calibri" panose="020F0502020204030204" pitchFamily="34" charset="0"/>
              </a:rPr>
              <a:t>1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First name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Last name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Email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DOB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>
                <a:solidFill>
                  <a:srgbClr val="000000"/>
                </a:solidFill>
                <a:latin typeface="Calibri" charset="0"/>
              </a:rPr>
              <a:t>Gender</a:t>
            </a:r>
            <a:endParaRPr lang="en-US" sz="1050" b="0" dirty="0" smtClean="0">
              <a:latin typeface="Calibri" panose="020F0502020204030204" pitchFamily="34" charset="0"/>
            </a:endParaRP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 smtClean="0">
                <a:latin typeface="Calibri" panose="020F0502020204030204" pitchFamily="34" charset="0"/>
              </a:rPr>
              <a:t>NEXT STEP</a:t>
            </a:r>
          </a:p>
        </p:txBody>
      </p:sp>
      <p:sp>
        <p:nvSpPr>
          <p:cNvPr id="8" name="Rectangle 7"/>
          <p:cNvSpPr/>
          <p:nvPr/>
        </p:nvSpPr>
        <p:spPr>
          <a:xfrm>
            <a:off x="1798992" y="4423837"/>
            <a:ext cx="1177727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anchor="t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2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 smtClean="0">
                <a:solidFill>
                  <a:srgbClr val="000000"/>
                </a:solidFill>
                <a:latin typeface="Calibri" panose="020F0502020204030204" pitchFamily="34" charset="0"/>
              </a:rPr>
              <a:t>Country</a:t>
            </a:r>
            <a:endParaRPr lang="en-GB" sz="105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Address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Post code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City 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Phone #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>
                <a:latin typeface="Calibri" panose="020F0502020204030204" pitchFamily="34" charset="0"/>
              </a:rPr>
              <a:t>NEXT STEP</a:t>
            </a:r>
          </a:p>
        </p:txBody>
      </p:sp>
      <p:sp>
        <p:nvSpPr>
          <p:cNvPr id="9" name="Rectangle 8"/>
          <p:cNvSpPr/>
          <p:nvPr/>
        </p:nvSpPr>
        <p:spPr>
          <a:xfrm>
            <a:off x="2976719" y="4423837"/>
            <a:ext cx="1350050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</a:t>
            </a:r>
            <a:r>
              <a:rPr lang="en-US" sz="1050" dirty="0" smtClean="0">
                <a:solidFill>
                  <a:srgbClr val="C00000"/>
                </a:solidFill>
                <a:latin typeface="Calibri" panose="020F0502020204030204" pitchFamily="34" charset="0"/>
              </a:rPr>
              <a:t>3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Username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Password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Confirm Password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Accept T&amp;Cs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>
                <a:latin typeface="Calibri" panose="020F0502020204030204" pitchFamily="34" charset="0"/>
              </a:rPr>
              <a:t>NEXT STEP</a:t>
            </a: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50" b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90115" y="5326703"/>
            <a:ext cx="1865364" cy="60016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Translations of NEXT STEP: </a:t>
            </a:r>
          </a:p>
          <a:p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FIN: </a:t>
            </a:r>
            <a:r>
              <a:rPr lang="en-GB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Jatka</a:t>
            </a:r>
            <a:endParaRPr lang="en-GB" sz="11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GB" sz="11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NOR</a:t>
            </a:r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: </a:t>
            </a:r>
            <a:r>
              <a:rPr lang="en-GB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Fortsett</a:t>
            </a:r>
            <a:endParaRPr lang="en-GB" sz="11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198747" y="960184"/>
            <a:ext cx="4870348" cy="3008756"/>
            <a:chOff x="4198747" y="960184"/>
            <a:chExt cx="4870348" cy="3008756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98747" y="960184"/>
              <a:ext cx="4870348" cy="3008756"/>
            </a:xfrm>
            <a:prstGeom prst="rect">
              <a:avLst/>
            </a:prstGeom>
            <a:ln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5"/>
            <a:srcRect l="76526" t="10361" r="910" b="22498"/>
            <a:stretch/>
          </p:blipFill>
          <p:spPr>
            <a:xfrm>
              <a:off x="7905919" y="1287438"/>
              <a:ext cx="1100516" cy="2023010"/>
            </a:xfrm>
            <a:prstGeom prst="rect">
              <a:avLst/>
            </a:prstGeom>
            <a:ln>
              <a:noFill/>
            </a:ln>
            <a:effectLst/>
          </p:spPr>
        </p:pic>
      </p:grpSp>
      <p:grpSp>
        <p:nvGrpSpPr>
          <p:cNvPr id="26" name="Group 25"/>
          <p:cNvGrpSpPr/>
          <p:nvPr/>
        </p:nvGrpSpPr>
        <p:grpSpPr>
          <a:xfrm>
            <a:off x="6878841" y="1924274"/>
            <a:ext cx="4380507" cy="2706147"/>
            <a:chOff x="6878841" y="1924274"/>
            <a:chExt cx="4380507" cy="2706147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8841" y="1924274"/>
              <a:ext cx="4380507" cy="2706147"/>
            </a:xfrm>
            <a:prstGeom prst="rect">
              <a:avLst/>
            </a:prstGeom>
            <a:ln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5"/>
            <a:srcRect l="76526" t="10361" r="910" b="22498"/>
            <a:stretch/>
          </p:blipFill>
          <p:spPr>
            <a:xfrm>
              <a:off x="10150740" y="2207777"/>
              <a:ext cx="1100516" cy="2023010"/>
            </a:xfrm>
            <a:prstGeom prst="rect">
              <a:avLst/>
            </a:prstGeom>
            <a:ln>
              <a:noFill/>
            </a:ln>
            <a:effectLst/>
          </p:spPr>
        </p:pic>
      </p:grpSp>
      <p:grpSp>
        <p:nvGrpSpPr>
          <p:cNvPr id="21" name="Group 20"/>
          <p:cNvGrpSpPr/>
          <p:nvPr/>
        </p:nvGrpSpPr>
        <p:grpSpPr>
          <a:xfrm>
            <a:off x="7548199" y="3579956"/>
            <a:ext cx="4380507" cy="2706147"/>
            <a:chOff x="7548199" y="3579956"/>
            <a:chExt cx="4380507" cy="2706147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48199" y="3579956"/>
              <a:ext cx="4380507" cy="2706147"/>
            </a:xfrm>
            <a:prstGeom prst="rect">
              <a:avLst/>
            </a:prstGeom>
            <a:ln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5"/>
            <a:srcRect l="76526" t="10361" r="910" b="22498"/>
            <a:stretch/>
          </p:blipFill>
          <p:spPr>
            <a:xfrm>
              <a:off x="10828190" y="3863862"/>
              <a:ext cx="1100516" cy="2023010"/>
            </a:xfrm>
            <a:prstGeom prst="rect">
              <a:avLst/>
            </a:prstGeom>
            <a:ln>
              <a:noFill/>
            </a:ln>
            <a:effectLst/>
          </p:spPr>
        </p:pic>
      </p:grpSp>
      <p:cxnSp>
        <p:nvCxnSpPr>
          <p:cNvPr id="3" name="Straight Arrow Connector 2"/>
          <p:cNvCxnSpPr/>
          <p:nvPr/>
        </p:nvCxnSpPr>
        <p:spPr>
          <a:xfrm flipV="1">
            <a:off x="5769409" y="2888857"/>
            <a:ext cx="98433" cy="2511416"/>
          </a:xfrm>
          <a:prstGeom prst="straightConnector1">
            <a:avLst/>
          </a:prstGeom>
          <a:solidFill>
            <a:srgbClr val="FFFF00"/>
          </a:solidFill>
          <a:ln>
            <a:solidFill>
              <a:srgbClr val="FFC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5974042" y="3406747"/>
            <a:ext cx="2012797" cy="1983160"/>
          </a:xfrm>
          <a:prstGeom prst="straightConnector1">
            <a:avLst/>
          </a:prstGeom>
          <a:solidFill>
            <a:srgbClr val="FFFF00"/>
          </a:solidFill>
          <a:ln>
            <a:solidFill>
              <a:srgbClr val="FFC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2392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747" y="960184"/>
            <a:ext cx="4870348" cy="3008756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7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1014"/>
                </a:solidFill>
              </a:rPr>
              <a:t>Variant A3</a:t>
            </a:r>
            <a:endParaRPr lang="en-GB" dirty="0"/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1071013"/>
              </p:ext>
            </p:extLst>
          </p:nvPr>
        </p:nvGraphicFramePr>
        <p:xfrm>
          <a:off x="6088064" y="371726"/>
          <a:ext cx="5592699" cy="335280"/>
        </p:xfrm>
        <a:graphic>
          <a:graphicData uri="http://schemas.openxmlformats.org/drawingml/2006/table">
            <a:tbl>
              <a:tblPr firstRow="1" bandRow="1"/>
              <a:tblGrid>
                <a:gridCol w="12504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513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407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0688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99797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Element ‘A’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Page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r>
                        <a:rPr lang="en-GB" sz="1600" b="0" dirty="0" smtClean="0"/>
                        <a:t>Variant A3</a:t>
                      </a:r>
                      <a:endParaRPr lang="en-GB" sz="1600" b="0" dirty="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41014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algn="l" defTabSz="914400" rtl="0" eaLnBrk="1" latinLnBrk="0" hangingPunct="1"/>
                      <a:r>
                        <a:rPr lang="en-GB" sz="1600" b="0" kern="1200" dirty="0" smtClean="0">
                          <a:solidFill>
                            <a:srgbClr val="A41014"/>
                          </a:solidFill>
                          <a:latin typeface="+mn-lt"/>
                          <a:ea typeface="+mn-ea"/>
                          <a:cs typeface="+mn-cs"/>
                        </a:rPr>
                        <a:t>3Step_NoImage</a:t>
                      </a: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569168" y="988077"/>
            <a:ext cx="3312876" cy="344402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ru-RU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100" b="0" dirty="0" smtClean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Description:</a:t>
            </a:r>
            <a:endParaRPr lang="en-GB" sz="1100" b="0" dirty="0">
              <a:solidFill>
                <a:srgbClr val="A41014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Links from the top have been removed. 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Sign up header has been centralised. 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 The page has been split into 3 steps.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image on the right has been removed.</a:t>
            </a: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endParaRPr lang="en-GB" sz="1100" b="0" dirty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342900" indent="-342900" eaLnBrk="0" hangingPunct="0">
              <a:spcBef>
                <a:spcPct val="20000"/>
              </a:spcBef>
              <a:buClr>
                <a:srgbClr val="A50021"/>
              </a:buClr>
              <a:buFont typeface="+mj-lt"/>
              <a:buAutoNum type="arabicPeriod"/>
            </a:pPr>
            <a:r>
              <a:rPr lang="en-GB" sz="1100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The user should not be allowed to pass to the next step without all fields being successfully </a:t>
            </a:r>
            <a:r>
              <a:rPr lang="en-GB" sz="1100" b="0" dirty="0" smtClean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validated</a:t>
            </a:r>
            <a:r>
              <a:rPr lang="en-GB" sz="1100" b="0" dirty="0">
                <a:solidFill>
                  <a:srgbClr val="000000"/>
                </a:solidFill>
                <a:latin typeface="Calibri" pitchFamily="34" charset="0"/>
                <a:cs typeface="Calibri" pitchFamily="34" charset="0"/>
              </a:rPr>
              <a:t>.</a:t>
            </a:r>
            <a:endParaRPr lang="en-GB" sz="11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marL="800100" lvl="1" indent="-342900" eaLnBrk="0" hangingPunct="0">
              <a:spcBef>
                <a:spcPct val="20000"/>
              </a:spcBef>
              <a:buClr>
                <a:srgbClr val="A50021"/>
              </a:buClr>
              <a:buFont typeface="Arial" panose="020B0604020202020204" pitchFamily="34" charset="0"/>
              <a:buChar char="•"/>
            </a:pPr>
            <a:endParaRPr lang="en-GB" sz="1100" b="0" dirty="0" smtClean="0">
              <a:solidFill>
                <a:srgbClr val="000000"/>
              </a:solidFill>
              <a:latin typeface="Calibri" pitchFamily="34" charset="0"/>
              <a:cs typeface="Calibri" pitchFamily="34" charset="0"/>
            </a:endParaRPr>
          </a:p>
          <a:p>
            <a:pPr lvl="0"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GB" sz="1100" b="0" dirty="0">
                <a:solidFill>
                  <a:srgbClr val="A41014"/>
                </a:solidFill>
                <a:latin typeface="Calibri" pitchFamily="34" charset="0"/>
                <a:cs typeface="Calibri" pitchFamily="34" charset="0"/>
              </a:rPr>
              <a:t>Variant Mask(s)</a:t>
            </a: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4"/>
              </a:rPr>
              <a:t>http*://www.igame.com/en/signup/</a:t>
            </a:r>
            <a:endParaRPr lang="en-US" sz="1100" b="0" u="sng" dirty="0">
              <a:solidFill>
                <a:srgbClr val="000000"/>
              </a:solidFill>
              <a:latin typeface="Calibri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4"/>
              </a:rPr>
              <a:t>http*://www.igame.com/no/signup/</a:t>
            </a:r>
            <a:endParaRPr lang="en-US" sz="11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  <a:p>
            <a:pPr eaLnBrk="0" hangingPunct="0">
              <a:spcBef>
                <a:spcPct val="20000"/>
              </a:spcBef>
              <a:buClr>
                <a:srgbClr val="A50021"/>
              </a:buClr>
            </a:pPr>
            <a:r>
              <a:rPr lang="en-US" sz="1100" b="0" u="sng" dirty="0">
                <a:solidFill>
                  <a:srgbClr val="000000"/>
                </a:solidFill>
                <a:latin typeface="Calibri"/>
                <a:hlinkClick r:id="rId4"/>
              </a:rPr>
              <a:t>http*://www.igame.com/fi/signup/</a:t>
            </a:r>
            <a:endParaRPr lang="en-US" sz="1100" b="0" dirty="0">
              <a:solidFill>
                <a:schemeClr val="bg1">
                  <a:lumMod val="50000"/>
                </a:schemeClr>
              </a:solidFill>
              <a:latin typeface="Calibri"/>
              <a:cs typeface="Calibri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9168" y="4510284"/>
            <a:ext cx="1229824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anchor="t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</a:t>
            </a:r>
            <a:r>
              <a:rPr lang="en-US" sz="1050" dirty="0" smtClean="0">
                <a:solidFill>
                  <a:srgbClr val="C00000"/>
                </a:solidFill>
                <a:latin typeface="Calibri" panose="020F0502020204030204" pitchFamily="34" charset="0"/>
              </a:rPr>
              <a:t>1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First name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Last name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Email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 smtClean="0">
                <a:latin typeface="Calibri" panose="020F0502020204030204" pitchFamily="34" charset="0"/>
              </a:rPr>
              <a:t>DOB</a:t>
            </a: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b="0" dirty="0">
                <a:solidFill>
                  <a:srgbClr val="000000"/>
                </a:solidFill>
                <a:latin typeface="Calibri" charset="0"/>
              </a:rPr>
              <a:t>Gender</a:t>
            </a:r>
            <a:endParaRPr lang="en-US" sz="1050" b="0" dirty="0" smtClean="0">
              <a:latin typeface="Calibri" panose="020F0502020204030204" pitchFamily="34" charset="0"/>
            </a:endParaRP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 smtClean="0">
                <a:latin typeface="Calibri" panose="020F0502020204030204" pitchFamily="34" charset="0"/>
              </a:rPr>
              <a:t>NEXT STEP</a:t>
            </a:r>
          </a:p>
        </p:txBody>
      </p:sp>
      <p:sp>
        <p:nvSpPr>
          <p:cNvPr id="8" name="Rectangle 7"/>
          <p:cNvSpPr/>
          <p:nvPr/>
        </p:nvSpPr>
        <p:spPr>
          <a:xfrm>
            <a:off x="1798992" y="4510284"/>
            <a:ext cx="1177727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anchor="t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</a:t>
            </a:r>
            <a:r>
              <a:rPr lang="en-US" sz="1050" dirty="0" smtClean="0">
                <a:solidFill>
                  <a:srgbClr val="C00000"/>
                </a:solidFill>
                <a:latin typeface="Calibri" panose="020F0502020204030204" pitchFamily="34" charset="0"/>
              </a:rPr>
              <a:t>2</a:t>
            </a:r>
            <a:endParaRPr lang="en-US" sz="1050" b="0" dirty="0">
              <a:solidFill>
                <a:srgbClr val="000000"/>
              </a:solidFill>
              <a:latin typeface="Calibri" charset="0"/>
            </a:endParaRP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Country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Address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Post code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City </a:t>
            </a:r>
          </a:p>
          <a:p>
            <a:pPr marL="17145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Phone #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>
                <a:latin typeface="Calibri" panose="020F0502020204030204" pitchFamily="34" charset="0"/>
              </a:rPr>
              <a:t>NEXT STEP</a:t>
            </a:r>
          </a:p>
        </p:txBody>
      </p:sp>
      <p:sp>
        <p:nvSpPr>
          <p:cNvPr id="9" name="Rectangle 8"/>
          <p:cNvSpPr/>
          <p:nvPr/>
        </p:nvSpPr>
        <p:spPr>
          <a:xfrm>
            <a:off x="2976719" y="4510284"/>
            <a:ext cx="1350050" cy="122341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rgbClr val="C00000"/>
                </a:solidFill>
                <a:latin typeface="Calibri" panose="020F0502020204030204" pitchFamily="34" charset="0"/>
              </a:rPr>
              <a:t>Step </a:t>
            </a:r>
            <a:r>
              <a:rPr lang="en-US" sz="1050" dirty="0" smtClean="0">
                <a:solidFill>
                  <a:srgbClr val="C00000"/>
                </a:solidFill>
                <a:latin typeface="Calibri" panose="020F0502020204030204" pitchFamily="34" charset="0"/>
              </a:rPr>
              <a:t>3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Username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Password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Confirm Password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050" b="0" dirty="0">
                <a:solidFill>
                  <a:srgbClr val="000000"/>
                </a:solidFill>
                <a:latin typeface="Calibri" panose="020F0502020204030204" pitchFamily="34" charset="0"/>
              </a:rPr>
              <a:t>Accept T&amp;Cs</a:t>
            </a:r>
            <a:endParaRPr lang="en-GB" sz="2000" b="0" dirty="0">
              <a:latin typeface="Arial" panose="020B0604020202020204" pitchFamily="34" charset="0"/>
            </a:endParaRPr>
          </a:p>
          <a:p>
            <a:pPr marL="171450" lvl="0" indent="-1714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050" dirty="0">
                <a:latin typeface="Calibri" panose="020F0502020204030204" pitchFamily="34" charset="0"/>
              </a:rPr>
              <a:t>NEXT STEP</a:t>
            </a:r>
          </a:p>
          <a:p>
            <a:pPr marL="171450" indent="-17145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50" b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27722" y="5291903"/>
            <a:ext cx="1865364" cy="60016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Translations of NEXT STEP: </a:t>
            </a:r>
          </a:p>
          <a:p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FIN: </a:t>
            </a:r>
            <a:r>
              <a:rPr lang="en-GB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Jatka</a:t>
            </a:r>
            <a:endParaRPr lang="en-GB" sz="11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GB" sz="1100" dirty="0" smtClean="0">
                <a:solidFill>
                  <a:srgbClr val="000000"/>
                </a:solidFill>
                <a:latin typeface="Calibri" panose="020F0502020204030204" pitchFamily="34" charset="0"/>
              </a:rPr>
              <a:t>NOR</a:t>
            </a:r>
            <a:r>
              <a:rPr lang="en-GB" sz="1100" dirty="0">
                <a:solidFill>
                  <a:srgbClr val="000000"/>
                </a:solidFill>
                <a:latin typeface="Calibri" panose="020F0502020204030204" pitchFamily="34" charset="0"/>
              </a:rPr>
              <a:t>: </a:t>
            </a:r>
            <a:r>
              <a:rPr lang="en-GB" sz="1100" dirty="0" err="1">
                <a:solidFill>
                  <a:srgbClr val="000000"/>
                </a:solidFill>
                <a:latin typeface="Calibri" panose="020F0502020204030204" pitchFamily="34" charset="0"/>
              </a:rPr>
              <a:t>Fortsett</a:t>
            </a:r>
            <a:endParaRPr lang="en-GB" sz="11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841" y="1924274"/>
            <a:ext cx="4380507" cy="2706147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8199" y="3579956"/>
            <a:ext cx="4380507" cy="2706147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430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latin typeface="Calibri" pitchFamily="34" charset="0"/>
              </a:rPr>
              <a:pPr/>
              <a:t>8</a:t>
            </a:fld>
            <a:endParaRPr lang="ru-RU" sz="1200" b="0" dirty="0"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41014"/>
                </a:solidFill>
              </a:rPr>
              <a:t>Responsive Design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1151874" y="5929284"/>
            <a:ext cx="1640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latin typeface="+mj-lt"/>
              </a:rPr>
              <a:t>Default</a:t>
            </a:r>
            <a:endParaRPr lang="en-GB" sz="1400" dirty="0"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98893" y="5929284"/>
            <a:ext cx="1640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latin typeface="+mj-lt"/>
              </a:rPr>
              <a:t>Variant A2_Step1</a:t>
            </a:r>
            <a:endParaRPr lang="en-GB" sz="14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874" y="1105982"/>
            <a:ext cx="1710399" cy="4634631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9013430" y="5966214"/>
            <a:ext cx="1640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>
                <a:latin typeface="+mj-lt"/>
              </a:rPr>
              <a:t>Variant A3_Step1</a:t>
            </a:r>
            <a:endParaRPr lang="en-GB" sz="1400" dirty="0"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6150" y="1133222"/>
            <a:ext cx="269443" cy="716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457200"/>
            <a:endParaRPr lang="en-GB" sz="1200" dirty="0">
              <a:solidFill>
                <a:schemeClr val="tx1">
                  <a:lumMod val="95000"/>
                  <a:lumOff val="5000"/>
                </a:schemeClr>
              </a:solidFill>
              <a:latin typeface="Calibri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5031495" y="924940"/>
            <a:ext cx="1574971" cy="4925549"/>
            <a:chOff x="5031495" y="924940"/>
            <a:chExt cx="1574971" cy="492554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1495" y="924940"/>
              <a:ext cx="1574971" cy="4925549"/>
            </a:xfrm>
            <a:prstGeom prst="rect">
              <a:avLst/>
            </a:prstGeom>
            <a:ln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5" name="Rectangle 14"/>
            <p:cNvSpPr/>
            <p:nvPr/>
          </p:nvSpPr>
          <p:spPr>
            <a:xfrm>
              <a:off x="6307165" y="949490"/>
              <a:ext cx="269443" cy="716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880169" y="1105982"/>
            <a:ext cx="2089613" cy="4549745"/>
            <a:chOff x="8880169" y="1105982"/>
            <a:chExt cx="2089613" cy="454974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80169" y="1105982"/>
              <a:ext cx="2089613" cy="4549745"/>
            </a:xfrm>
            <a:prstGeom prst="rect">
              <a:avLst/>
            </a:prstGeom>
            <a:ln>
              <a:solidFill>
                <a:schemeClr val="bg2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6" name="Rectangle 15"/>
            <p:cNvSpPr/>
            <p:nvPr/>
          </p:nvSpPr>
          <p:spPr>
            <a:xfrm>
              <a:off x="10653906" y="1133220"/>
              <a:ext cx="278434" cy="1291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200"/>
              <a:endParaRPr lang="en-GB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689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dirty="0" smtClean="0"/>
              <a:t>Metric Overview</a:t>
            </a:r>
            <a:endParaRPr lang="en-GB" dirty="0"/>
          </a:p>
        </p:txBody>
      </p:sp>
      <p:sp>
        <p:nvSpPr>
          <p:cNvPr id="5" name="Slide Number Placeholder 9"/>
          <p:cNvSpPr txBox="1">
            <a:spLocks/>
          </p:cNvSpPr>
          <p:nvPr/>
        </p:nvSpPr>
        <p:spPr bwMode="auto">
          <a:xfrm>
            <a:off x="5549901" y="6473825"/>
            <a:ext cx="538163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fld id="{DFAB52E1-C550-4A8F-BD3D-90A6C588F2EF}" type="slidenum">
              <a:rPr lang="ru-RU" sz="1200" b="0">
                <a:solidFill>
                  <a:srgbClr val="000000"/>
                </a:solidFill>
                <a:latin typeface="Calibri" pitchFamily="34" charset="0"/>
              </a:rPr>
              <a:pPr/>
              <a:t>9</a:t>
            </a:fld>
            <a:endParaRPr lang="ru-RU" sz="1200" b="0" dirty="0">
              <a:solidFill>
                <a:srgbClr val="000000"/>
              </a:solidFill>
              <a:latin typeface="Calibri" pitchFamily="34" charset="0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452788"/>
              </p:ext>
            </p:extLst>
          </p:nvPr>
        </p:nvGraphicFramePr>
        <p:xfrm>
          <a:off x="588914" y="1117997"/>
          <a:ext cx="10969990" cy="3124200"/>
        </p:xfrm>
        <a:graphic>
          <a:graphicData uri="http://schemas.openxmlformats.org/drawingml/2006/table">
            <a:tbl>
              <a:tblPr firstRow="1" bandRow="1"/>
              <a:tblGrid>
                <a:gridCol w="98615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718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06322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70400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6532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4587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5981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2044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Action 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Name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kern="1200" dirty="0" smtClean="0">
                          <a:solidFill>
                            <a:schemeClr val="lt1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Description</a:t>
                      </a:r>
                      <a:endParaRPr lang="en-US" sz="1400" b="1" kern="1200" dirty="0">
                        <a:solidFill>
                          <a:schemeClr val="lt1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Value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Attributes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Level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anose="020F0502020204030204" pitchFamily="34" charset="0"/>
                        </a:rPr>
                        <a:t>Type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/>
                      <a:r>
                        <a:rPr lang="en-US" sz="1400" dirty="0" smtClean="0">
                          <a:latin typeface="Calibri" pitchFamily="34" charset="0"/>
                          <a:cs typeface="Calibri" pitchFamily="34" charset="0"/>
                        </a:rPr>
                        <a:t>New</a:t>
                      </a:r>
                      <a:endParaRPr lang="en-US" sz="1400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000000">
                            <a:lumMod val="95000"/>
                            <a:lumOff val="5000"/>
                          </a:srgbClr>
                        </a:gs>
                        <a:gs pos="50000">
                          <a:srgbClr val="000000">
                            <a:lumMod val="75000"/>
                            <a:lumOff val="25000"/>
                          </a:srgbClr>
                        </a:gs>
                        <a:gs pos="100000">
                          <a:srgbClr val="000000">
                            <a:lumMod val="50000"/>
                            <a:lumOff val="50000"/>
                          </a:srgb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Primary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41014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Registration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41014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chemeClr val="accent5">
                              <a:lumMod val="10000"/>
                            </a:schemeClr>
                          </a:solidFill>
                          <a:latin typeface="Calibri" pitchFamily="34" charset="0"/>
                          <a:cs typeface="Calibri" pitchFamily="34" charset="0"/>
                        </a:rPr>
                        <a:t>A user successfully registers an account.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itchFamily="34" charset="0"/>
                        </a:rPr>
                        <a:t>-</a:t>
                      </a: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10000"/>
                            </a:schemeClr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-</a:t>
                      </a: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Site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On Load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  <a:sym typeface="Wingdings" panose="05000000000000000000" pitchFamily="2" charset="2"/>
                        </a:rPr>
                        <a:t></a:t>
                      </a:r>
                      <a:endParaRPr kumimoji="0" lang="en-GB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Secondary 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41014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First Deposit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41014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rgbClr val="DAEDEF">
                              <a:lumMod val="10000"/>
                            </a:srgbClr>
                          </a:solidFill>
                          <a:latin typeface="Calibri" pitchFamily="34" charset="0"/>
                          <a:cs typeface="Calibri" pitchFamily="34" charset="0"/>
                        </a:rPr>
                        <a:t>A user makes a first deposit.</a:t>
                      </a:r>
                      <a:endParaRPr kumimoji="0" lang="en-GB" sz="1100" b="0" i="1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EUR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10000"/>
                            </a:schemeClr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Payment Method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Site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On Load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  <a:sym typeface="Wingdings" panose="05000000000000000000" pitchFamily="2" charset="2"/>
                        </a:rPr>
                        <a:t></a:t>
                      </a:r>
                      <a:endParaRPr kumimoji="0" lang="en-GB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Secondary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41014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Step One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41014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rgbClr val="DAEDEF">
                              <a:lumMod val="10000"/>
                            </a:srgbClr>
                          </a:solidFill>
                          <a:latin typeface="Calibri" pitchFamily="34" charset="0"/>
                          <a:cs typeface="Calibri" pitchFamily="34" charset="0"/>
                        </a:rPr>
                        <a:t>A user focuses on one of the fields in the first step and enters a value. Includes radio button and dropdowns.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-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10000"/>
                            </a:schemeClr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-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Campaign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On Event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Secondary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41014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Step Two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41014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rgbClr val="DAEDEF">
                              <a:lumMod val="10000"/>
                            </a:srgbClr>
                          </a:solidFill>
                          <a:latin typeface="Calibri" pitchFamily="34" charset="0"/>
                          <a:cs typeface="Calibri" pitchFamily="34" charset="0"/>
                        </a:rPr>
                        <a:t>A user focuses on one of the fields in the second step and enters a value. Includes radio button and dropdowns.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-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10000"/>
                            </a:schemeClr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-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Campaign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On Event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6388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Secondary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A41014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Step Three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A41014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rgbClr val="DAEDEF">
                              <a:lumMod val="10000"/>
                            </a:srgbClr>
                          </a:solidFill>
                          <a:latin typeface="Calibri" pitchFamily="34" charset="0"/>
                          <a:cs typeface="Calibri" pitchFamily="34" charset="0"/>
                        </a:rPr>
                        <a:t>A user focuses on one of the fields in the third step and enters a value. Includes radio button and dropdowns.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+mn-cs"/>
                        </a:rPr>
                        <a:t>-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10000"/>
                            </a:schemeClr>
                          </a:solidFill>
                          <a:effectLst/>
                          <a:latin typeface="Calibri" pitchFamily="34" charset="0"/>
                          <a:cs typeface="Calibri" pitchFamily="34" charset="0"/>
                        </a:rPr>
                        <a:t>-</a:t>
                      </a: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Campaign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1200" u="none" strike="noStrike" cap="none" normalizeH="0" baseline="0" dirty="0" smtClean="0">
                          <a:ln>
                            <a:noFill/>
                          </a:ln>
                          <a:effectLst/>
                          <a:latin typeface="Calibri" panose="020F0502020204030204" pitchFamily="34" charset="0"/>
                        </a:rPr>
                        <a:t>On Event</a:t>
                      </a:r>
                      <a:endParaRPr kumimoji="0" lang="en-GB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5">
                            <a:lumMod val="10000"/>
                          </a:schemeClr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GB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800000"/>
                          </a:solidFill>
                          <a:effectLst/>
                          <a:latin typeface="Calibri" pitchFamily="34" charset="0"/>
                          <a:cs typeface="Calibri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kumimoji="0" lang="en-GB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8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anchor="ctr" horzOverflow="overflow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>
                        <a:lumMod val="75000"/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164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in Title Slide">
  <a:themeElements>
    <a:clrScheme name="Maxymiser 2012">
      <a:dk1>
        <a:srgbClr val="000000"/>
      </a:dk1>
      <a:lt1>
        <a:sysClr val="window" lastClr="FFFFFF"/>
      </a:lt1>
      <a:dk2>
        <a:srgbClr val="C00000"/>
      </a:dk2>
      <a:lt2>
        <a:srgbClr val="939393"/>
      </a:lt2>
      <a:accent1>
        <a:srgbClr val="959595"/>
      </a:accent1>
      <a:accent2>
        <a:srgbClr val="FF9900"/>
      </a:accent2>
      <a:accent3>
        <a:srgbClr val="C00000"/>
      </a:accent3>
      <a:accent4>
        <a:srgbClr val="106677"/>
      </a:accent4>
      <a:accent5>
        <a:srgbClr val="4BB928"/>
      </a:accent5>
      <a:accent6>
        <a:srgbClr val="56B2F5"/>
      </a:accent6>
      <a:hlink>
        <a:srgbClr val="2F67BF"/>
      </a:hlink>
      <a:folHlink>
        <a:srgbClr val="6E0000"/>
      </a:folHlink>
    </a:clrScheme>
    <a:fontScheme name="1_MM Presentation Example 3.0">
      <a:majorFont>
        <a:latin typeface="Franklin Gothic Medium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ew Brief" id="{929C21E8-921B-4E30-A7D6-55B161D60643}" vid="{81D30A2F-A0AE-4589-A450-7EB90F890F8B}"/>
    </a:ext>
  </a:extLst>
</a:theme>
</file>

<file path=ppt/theme/theme2.xml><?xml version="1.0" encoding="utf-8"?>
<a:theme xmlns:a="http://schemas.openxmlformats.org/drawingml/2006/main" name="Generic MaxTEST 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2668D4"/>
      </a:hlink>
      <a:folHlink>
        <a:srgbClr val="99CC00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C000"/>
          </a:solidFill>
        </a:ln>
        <a:effectLst/>
      </a:spPr>
      <a:bodyPr rtlCol="0" anchor="ctr"/>
      <a:lstStyle>
        <a:defPPr algn="ctr" defTabSz="457200">
          <a:defRPr sz="1200" dirty="0">
            <a:solidFill>
              <a:schemeClr val="tx1">
                <a:lumMod val="95000"/>
                <a:lumOff val="5000"/>
              </a:schemeClr>
            </a:solidFill>
            <a:latin typeface="Calibri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="0" u="sng" dirty="0" smtClean="0">
            <a:latin typeface="Calibri" pitchFamily="34" charset="0"/>
          </a:defRPr>
        </a:defPPr>
      </a:lstStyle>
    </a:tx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ew Brief" id="{929C21E8-921B-4E30-A7D6-55B161D60643}" vid="{1C3D8DBE-D0C3-48CD-81A2-F164DFFB0A53}"/>
    </a:ext>
  </a:extLst>
</a:theme>
</file>

<file path=ppt/theme/theme3.xml><?xml version="1.0" encoding="utf-8"?>
<a:theme xmlns:a="http://schemas.openxmlformats.org/drawingml/2006/main" name="1_MM Presentation Example 3.0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2668D4"/>
      </a:hlink>
      <a:folHlink>
        <a:srgbClr val="99CC00"/>
      </a:folHlink>
    </a:clrScheme>
    <a:fontScheme name="1_MM Presentation Example 3.0">
      <a:majorFont>
        <a:latin typeface="Franklin Gothic Medium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ew Brief" id="{929C21E8-921B-4E30-A7D6-55B161D60643}" vid="{72C32246-AEF9-4CA5-A9F7-150266CBD1B2}"/>
    </a:ext>
  </a:extLst>
</a:theme>
</file>

<file path=ppt/theme/theme4.xml><?xml version="1.0" encoding="utf-8"?>
<a:theme xmlns:a="http://schemas.openxmlformats.org/drawingml/2006/main" name="HSBC MaxTEST 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2668D4"/>
      </a:hlink>
      <a:folHlink>
        <a:srgbClr val="99CC00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C000"/>
          </a:solidFill>
        </a:ln>
        <a:effectLst/>
      </a:spPr>
      <a:bodyPr rtlCol="0" anchor="ctr"/>
      <a:lstStyle>
        <a:defPPr algn="ctr" defTabSz="457200">
          <a:defRPr sz="1200" dirty="0">
            <a:solidFill>
              <a:schemeClr val="tx1">
                <a:lumMod val="95000"/>
                <a:lumOff val="5000"/>
              </a:schemeClr>
            </a:solidFill>
            <a:latin typeface="Calibri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="0" u="sng" dirty="0" smtClean="0">
            <a:latin typeface="Calibri" pitchFamily="34" charset="0"/>
          </a:defRPr>
        </a:defPPr>
      </a:lstStyle>
    </a:tx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ew Brief" id="{929C21E8-921B-4E30-A7D6-55B161D60643}" vid="{F94658EB-69E8-4AE3-9135-4B20FC9EDEDA}"/>
    </a:ext>
  </a:extLst>
</a:theme>
</file>

<file path=ppt/theme/theme5.xml><?xml version="1.0" encoding="utf-8"?>
<a:theme xmlns:a="http://schemas.openxmlformats.org/drawingml/2006/main" name="1_HSBC MaxTEST 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2668D4"/>
      </a:hlink>
      <a:folHlink>
        <a:srgbClr val="99CC00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00"/>
        </a:solidFill>
        <a:ln>
          <a:solidFill>
            <a:srgbClr val="FFC000"/>
          </a:solidFill>
        </a:ln>
        <a:effectLst/>
      </a:spPr>
      <a:bodyPr rtlCol="0" anchor="ctr"/>
      <a:lstStyle>
        <a:defPPr algn="ctr" defTabSz="457200">
          <a:defRPr sz="1200" dirty="0">
            <a:solidFill>
              <a:schemeClr val="tx1">
                <a:lumMod val="95000"/>
                <a:lumOff val="5000"/>
              </a:schemeClr>
            </a:solidFill>
            <a:latin typeface="Calibri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400" b="0" u="sng" dirty="0" smtClean="0">
            <a:latin typeface="Calibri" pitchFamily="34" charset="0"/>
          </a:defRPr>
        </a:defPPr>
      </a:lstStyle>
    </a:tx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New Brief" id="{929C21E8-921B-4E30-A7D6-55B161D60643}" vid="{D4A2FFEF-C183-4E5C-B583-583DAD0CAA1A}"/>
    </a:ext>
  </a:extLst>
</a:theme>
</file>

<file path=ppt/theme/theme6.xml><?xml version="1.0" encoding="utf-8"?>
<a:theme xmlns:a="http://schemas.openxmlformats.org/drawingml/2006/main" name="MM Presentation Template 3.0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2668D4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7030A0"/>
        </a:solidFill>
        <a:ln w="9525">
          <a:solidFill>
            <a:schemeClr val="tx1"/>
          </a:solidFill>
        </a:ln>
        <a:effectLst>
          <a:outerShdw dist="38100" dir="2700000" algn="tl" rotWithShape="0">
            <a:schemeClr val="bg2"/>
          </a:outerShdw>
        </a:effectLst>
      </a:spPr>
      <a:bodyPr rtlCol="0" anchor="ctr"/>
      <a:lstStyle>
        <a:defPPr algn="ctr">
          <a:defRPr smtClean="0">
            <a:latin typeface="Calibri" pitchFamily="34" charset="0"/>
            <a:cs typeface="Calibri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flat">
          <a:solidFill>
            <a:schemeClr val="bg2">
              <a:lumMod val="75000"/>
            </a:schemeClr>
          </a:solidFill>
          <a:tailEnd type="stealth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b="0" dirty="0">
            <a:latin typeface="+mj-lt"/>
          </a:defRPr>
        </a:defPPr>
      </a:lstStyle>
    </a:tx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1_MM Presentation Template 3.0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7030A0"/>
        </a:solidFill>
        <a:ln w="9525">
          <a:solidFill>
            <a:schemeClr val="tx1"/>
          </a:solidFill>
        </a:ln>
        <a:effectLst>
          <a:outerShdw dist="38100" dir="2700000" algn="tl" rotWithShape="0">
            <a:schemeClr val="bg2"/>
          </a:outerShdw>
        </a:effectLst>
      </a:spPr>
      <a:bodyPr rtlCol="0" anchor="ctr"/>
      <a:lstStyle>
        <a:defPPr algn="ctr">
          <a:defRPr smtClean="0">
            <a:latin typeface="Calibri" pitchFamily="34" charset="0"/>
            <a:cs typeface="Calibri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flat">
          <a:solidFill>
            <a:schemeClr val="bg2">
              <a:lumMod val="75000"/>
            </a:schemeClr>
          </a:solidFill>
          <a:tailEnd type="stealth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b="0" dirty="0">
            <a:latin typeface="+mj-lt"/>
          </a:defRPr>
        </a:defPPr>
      </a:lstStyle>
    </a:txDef>
  </a:objectDefaults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M Presentation Example 3.0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A41014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515A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142AF8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M Presentation Example 3.0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960E1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50F62F5388354EA795CE84D96AFC9F" ma:contentTypeVersion="3" ma:contentTypeDescription="Create a new document." ma:contentTypeScope="" ma:versionID="025a181279bbd37a5a13242e96e0c950">
  <xsd:schema xmlns:xsd="http://www.w3.org/2001/XMLSchema" xmlns:xs="http://www.w3.org/2001/XMLSchema" xmlns:p="http://schemas.microsoft.com/office/2006/metadata/properties" xmlns:ns2="b75f0585-b6ce-490b-90bd-5c6453f30927" targetNamespace="http://schemas.microsoft.com/office/2006/metadata/properties" ma:root="true" ma:fieldsID="cbba9a943a51981e5b05c0c835ebd897" ns2:_="">
    <xsd:import namespace="b75f0585-b6ce-490b-90bd-5c6453f3092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5f0585-b6ce-490b-90bd-5c6453f3092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75f0585-b6ce-490b-90bd-5c6453f30927">
      <UserInfo>
        <DisplayName>Daniel Martin</DisplayName>
        <AccountId>12</AccountId>
        <AccountType/>
      </UserInfo>
      <UserInfo>
        <DisplayName>Sandra White</DisplayName>
        <AccountId>21</AccountId>
        <AccountType/>
      </UserInfo>
      <UserInfo>
        <DisplayName>Luke Oubridge</DisplayName>
        <AccountId>13</AccountId>
        <AccountType/>
      </UserInfo>
      <UserInfo>
        <DisplayName>Morven Robertson</DisplayName>
        <AccountId>22</AccountId>
        <AccountType/>
      </UserInfo>
      <UserInfo>
        <DisplayName>Luke Hardwick</DisplayName>
        <AccountId>14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62174F34-1845-4041-9AA8-C3F4FFE731E0}"/>
</file>

<file path=customXml/itemProps2.xml><?xml version="1.0" encoding="utf-8"?>
<ds:datastoreItem xmlns:ds="http://schemas.openxmlformats.org/officeDocument/2006/customXml" ds:itemID="{8F7C57C8-AE53-4E71-A8C6-C28530F3BA04}"/>
</file>

<file path=customXml/itemProps3.xml><?xml version="1.0" encoding="utf-8"?>
<ds:datastoreItem xmlns:ds="http://schemas.openxmlformats.org/officeDocument/2006/customXml" ds:itemID="{F4EADA94-0D05-4B8E-A27A-A97B27A634B6}"/>
</file>

<file path=docProps/app.xml><?xml version="1.0" encoding="utf-8"?>
<Properties xmlns="http://schemas.openxmlformats.org/officeDocument/2006/extended-properties" xmlns:vt="http://schemas.openxmlformats.org/officeDocument/2006/docPropsVTypes">
  <Template>New Brief</Template>
  <TotalTime>5054</TotalTime>
  <Words>885</Words>
  <Application>Microsoft Office PowerPoint</Application>
  <PresentationFormat>Widescreen</PresentationFormat>
  <Paragraphs>346</Paragraphs>
  <Slides>18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7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Arial</vt:lpstr>
      <vt:lpstr>Calibri</vt:lpstr>
      <vt:lpstr>Courier New</vt:lpstr>
      <vt:lpstr>Franklin Gothic Medium</vt:lpstr>
      <vt:lpstr>Times New Roman</vt:lpstr>
      <vt:lpstr>Wingdings</vt:lpstr>
      <vt:lpstr>Main Title Slide</vt:lpstr>
      <vt:lpstr>Generic MaxTEST Template</vt:lpstr>
      <vt:lpstr>1_MM Presentation Example 3.0</vt:lpstr>
      <vt:lpstr>HSBC MaxTEST Template</vt:lpstr>
      <vt:lpstr>1_HSBC MaxTEST Template</vt:lpstr>
      <vt:lpstr>MM Presentation Template 3.0</vt:lpstr>
      <vt:lpstr>1_MM Presentation Template 3.0</vt:lpstr>
      <vt:lpstr>Worksheet</vt:lpstr>
      <vt:lpstr>PowerPoint Presentation</vt:lpstr>
      <vt:lpstr>Campaign Overview</vt:lpstr>
      <vt:lpstr>Campaign Generation</vt:lpstr>
      <vt:lpstr>Campaign Settings</vt:lpstr>
      <vt:lpstr>Variant A1</vt:lpstr>
      <vt:lpstr>Variant A2</vt:lpstr>
      <vt:lpstr>Variant A3</vt:lpstr>
      <vt:lpstr>Responsive Design</vt:lpstr>
      <vt:lpstr>Metric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Browser Rules</vt:lpstr>
      <vt:lpstr>Personalisation Criteria</vt:lpstr>
      <vt:lpstr>PowerPoint Presentation</vt:lpstr>
    </vt:vector>
  </TitlesOfParts>
  <Company>Maxymiser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 Giglio</dc:creator>
  <cp:lastModifiedBy>Marco Giglio</cp:lastModifiedBy>
  <cp:revision>246</cp:revision>
  <dcterms:created xsi:type="dcterms:W3CDTF">2015-03-04T14:33:38Z</dcterms:created>
  <dcterms:modified xsi:type="dcterms:W3CDTF">2015-04-24T14:13:49Z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0x010100F150F62F5388354EA795CE84D96AFC9F</vt:lpwstr>
  </property>
  <property fmtid="{D5CDD505-2E9C-101B-9397-08002B2CF9AE}" pid="3" name="IsMyDocuments">
    <vt:bool>true</vt:bool>
  </property>
</Properties>
</file>